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microsoft.com/office/2006/relationships/ui/userCustomization" Target="userCustomization/customUI.xml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4"/>
  </p:sldMasterIdLst>
  <p:notesMasterIdLst>
    <p:notesMasterId r:id="rId57"/>
  </p:notesMasterIdLst>
  <p:handoutMasterIdLst>
    <p:handoutMasterId r:id="rId58"/>
  </p:handoutMasterIdLst>
  <p:sldIdLst>
    <p:sldId id="305" r:id="rId5"/>
    <p:sldId id="306" r:id="rId6"/>
    <p:sldId id="307" r:id="rId7"/>
    <p:sldId id="315" r:id="rId8"/>
    <p:sldId id="308" r:id="rId9"/>
    <p:sldId id="309" r:id="rId10"/>
    <p:sldId id="310" r:id="rId11"/>
    <p:sldId id="334" r:id="rId12"/>
    <p:sldId id="311" r:id="rId13"/>
    <p:sldId id="312" r:id="rId14"/>
    <p:sldId id="313" r:id="rId15"/>
    <p:sldId id="314" r:id="rId16"/>
    <p:sldId id="316" r:id="rId17"/>
    <p:sldId id="317" r:id="rId18"/>
    <p:sldId id="345" r:id="rId19"/>
    <p:sldId id="318" r:id="rId20"/>
    <p:sldId id="362" r:id="rId21"/>
    <p:sldId id="363" r:id="rId22"/>
    <p:sldId id="344" r:id="rId23"/>
    <p:sldId id="346" r:id="rId24"/>
    <p:sldId id="347" r:id="rId25"/>
    <p:sldId id="348" r:id="rId26"/>
    <p:sldId id="330" r:id="rId27"/>
    <p:sldId id="331" r:id="rId28"/>
    <p:sldId id="335" r:id="rId29"/>
    <p:sldId id="332" r:id="rId30"/>
    <p:sldId id="336" r:id="rId31"/>
    <p:sldId id="319" r:id="rId32"/>
    <p:sldId id="320" r:id="rId33"/>
    <p:sldId id="321" r:id="rId34"/>
    <p:sldId id="351" r:id="rId35"/>
    <p:sldId id="360" r:id="rId36"/>
    <p:sldId id="364" r:id="rId37"/>
    <p:sldId id="323" r:id="rId38"/>
    <p:sldId id="356" r:id="rId39"/>
    <p:sldId id="355" r:id="rId40"/>
    <p:sldId id="324" r:id="rId41"/>
    <p:sldId id="357" r:id="rId42"/>
    <p:sldId id="358" r:id="rId43"/>
    <p:sldId id="325" r:id="rId44"/>
    <p:sldId id="352" r:id="rId45"/>
    <p:sldId id="353" r:id="rId46"/>
    <p:sldId id="354" r:id="rId47"/>
    <p:sldId id="338" r:id="rId48"/>
    <p:sldId id="339" r:id="rId49"/>
    <p:sldId id="340" r:id="rId50"/>
    <p:sldId id="361" r:id="rId51"/>
    <p:sldId id="341" r:id="rId52"/>
    <p:sldId id="342" r:id="rId53"/>
    <p:sldId id="343" r:id="rId54"/>
    <p:sldId id="337" r:id="rId55"/>
    <p:sldId id="359" r:id="rId56"/>
  </p:sldIdLst>
  <p:sldSz cx="9144000" cy="6858000" type="screen4x3"/>
  <p:notesSz cx="6731000" cy="9867900"/>
  <p:defaultTextStyle>
    <a:defPPr>
      <a:defRPr lang="de-DE"/>
    </a:defPPr>
    <a:lvl1pPr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E7DE5202-2943-4A41-A017-2CD10F8CA1E5}">
          <p14:sldIdLst>
            <p14:sldId id="305"/>
          </p14:sldIdLst>
        </p14:section>
        <p14:section name="Einführung" id="{70D726AC-21DF-43D5-9A23-6D578A41D8C7}">
          <p14:sldIdLst>
            <p14:sldId id="306"/>
            <p14:sldId id="307"/>
            <p14:sldId id="315"/>
          </p14:sldIdLst>
        </p14:section>
        <p14:section name="Erste Schritte" id="{CB42029F-15B2-4BCF-89D4-410EF858C608}">
          <p14:sldIdLst>
            <p14:sldId id="308"/>
            <p14:sldId id="309"/>
            <p14:sldId id="310"/>
            <p14:sldId id="334"/>
            <p14:sldId id="311"/>
            <p14:sldId id="312"/>
            <p14:sldId id="313"/>
            <p14:sldId id="314"/>
            <p14:sldId id="316"/>
            <p14:sldId id="317"/>
            <p14:sldId id="345"/>
            <p14:sldId id="318"/>
            <p14:sldId id="362"/>
            <p14:sldId id="363"/>
          </p14:sldIdLst>
        </p14:section>
        <p14:section name="Nächste Schritte" id="{255A2AA5-BEEA-457B-A34B-CC39561411B9}">
          <p14:sldIdLst>
            <p14:sldId id="344"/>
            <p14:sldId id="346"/>
            <p14:sldId id="347"/>
            <p14:sldId id="348"/>
            <p14:sldId id="330"/>
            <p14:sldId id="331"/>
            <p14:sldId id="335"/>
            <p14:sldId id="332"/>
            <p14:sldId id="336"/>
          </p14:sldIdLst>
        </p14:section>
        <p14:section name="Erste Statistik" id="{5E433B14-97D9-4B1E-B432-35F8D0C706D3}">
          <p14:sldIdLst>
            <p14:sldId id="319"/>
            <p14:sldId id="320"/>
            <p14:sldId id="321"/>
            <p14:sldId id="351"/>
            <p14:sldId id="360"/>
            <p14:sldId id="364"/>
            <p14:sldId id="323"/>
            <p14:sldId id="356"/>
            <p14:sldId id="355"/>
            <p14:sldId id="324"/>
            <p14:sldId id="357"/>
            <p14:sldId id="358"/>
            <p14:sldId id="325"/>
            <p14:sldId id="352"/>
            <p14:sldId id="353"/>
            <p14:sldId id="354"/>
          </p14:sldIdLst>
        </p14:section>
        <p14:section name="Weitere Features" id="{FCC6E4A6-7C70-40DC-AB4E-245328102437}">
          <p14:sldIdLst>
            <p14:sldId id="338"/>
            <p14:sldId id="339"/>
            <p14:sldId id="340"/>
            <p14:sldId id="361"/>
            <p14:sldId id="341"/>
            <p14:sldId id="342"/>
            <p14:sldId id="343"/>
            <p14:sldId id="337"/>
            <p14:sldId id="359"/>
          </p14:sldIdLst>
        </p14:section>
        <p14:section name="Backup" id="{3B093CC2-30B3-424C-90FE-B068A8E4B87F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E6F4"/>
    <a:srgbClr val="A2D7CB"/>
    <a:srgbClr val="5CBAA4"/>
    <a:srgbClr val="4C99B2"/>
    <a:srgbClr val="99C5D3"/>
    <a:srgbClr val="66A8BE"/>
    <a:srgbClr val="B2D3DE"/>
    <a:srgbClr val="006E92"/>
    <a:srgbClr val="25BAE2"/>
    <a:srgbClr val="E1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4" autoAdjust="0"/>
    <p:restoredTop sz="95871" autoAdjust="0"/>
  </p:normalViewPr>
  <p:slideViewPr>
    <p:cSldViewPr showGuides="1">
      <p:cViewPr varScale="1">
        <p:scale>
          <a:sx n="106" d="100"/>
          <a:sy n="106" d="100"/>
        </p:scale>
        <p:origin x="-1764" y="-84"/>
      </p:cViewPr>
      <p:guideLst>
        <p:guide orient="horz" pos="3793"/>
        <p:guide orient="horz" pos="255"/>
        <p:guide orient="horz" pos="1704"/>
        <p:guide pos="5466"/>
        <p:guide pos="2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82" d="100"/>
          <a:sy n="82" d="100"/>
        </p:scale>
        <p:origin x="-3930" y="-390"/>
      </p:cViewPr>
      <p:guideLst>
        <p:guide orient="horz" pos="386"/>
        <p:guide orient="horz" pos="5830"/>
        <p:guide orient="horz" pos="2201"/>
        <p:guide orient="horz" pos="2065"/>
        <p:guide pos="306"/>
        <p:guide pos="393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3175" y="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E56AE-624E-49E0-8ED0-94A91F974A6E}" type="datetimeFigureOut">
              <a:rPr lang="de-DE" smtClean="0"/>
              <a:pPr/>
              <a:t>28.08.2014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260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3175" y="937260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C5AC0-20DA-4069-B102-9653FA907D5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4779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85774" y="0"/>
            <a:ext cx="3599826" cy="493713"/>
          </a:xfrm>
          <a:prstGeom prst="rect">
            <a:avLst/>
          </a:prstGeom>
        </p:spPr>
        <p:txBody>
          <a:bodyPr vert="horz" lIns="0" tIns="90000" rIns="91440" bIns="45720" rtlCol="0"/>
          <a:lstStyle>
            <a:lvl1pPr algn="l">
              <a:defRPr sz="1200">
                <a:latin typeface="Frutiger LT Com 55 Roman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805700" y="0"/>
            <a:ext cx="1439525" cy="493713"/>
          </a:xfrm>
          <a:prstGeom prst="rect">
            <a:avLst/>
          </a:prstGeom>
        </p:spPr>
        <p:txBody>
          <a:bodyPr vert="horz" lIns="91440" tIns="90000" rIns="0" bIns="45720" rtlCol="0"/>
          <a:lstStyle>
            <a:lvl1pPr algn="r">
              <a:defRPr sz="1200">
                <a:latin typeface="Frutiger LT Com 55 Roman" pitchFamily="34" charset="0"/>
              </a:defRPr>
            </a:lvl1pPr>
          </a:lstStyle>
          <a:p>
            <a:fld id="{D64C5CA1-81F4-43E1-8D15-34184FE6F392}" type="datetimeFigureOut">
              <a:rPr lang="de-DE" smtClean="0"/>
              <a:pPr/>
              <a:t>28.08.2014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5775" y="613350"/>
            <a:ext cx="3553117" cy="26648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85774" y="3494088"/>
            <a:ext cx="5759451" cy="5760462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485774" y="9372600"/>
            <a:ext cx="3599826" cy="493713"/>
          </a:xfrm>
          <a:prstGeom prst="rect">
            <a:avLst/>
          </a:prstGeom>
        </p:spPr>
        <p:txBody>
          <a:bodyPr vert="horz" lIns="0" tIns="45720" rIns="91440" bIns="180000" rtlCol="0" anchor="b"/>
          <a:lstStyle>
            <a:lvl1pPr algn="l">
              <a:defRPr sz="1200">
                <a:latin typeface="Frutiger LT Com 55 Roman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805699" y="9372600"/>
            <a:ext cx="1439525" cy="493713"/>
          </a:xfrm>
          <a:prstGeom prst="rect">
            <a:avLst/>
          </a:prstGeom>
        </p:spPr>
        <p:txBody>
          <a:bodyPr vert="horz" lIns="91440" tIns="45720" rIns="0" bIns="180000" rtlCol="0" anchor="b"/>
          <a:lstStyle>
            <a:lvl1pPr algn="r">
              <a:defRPr sz="1200">
                <a:latin typeface="Frutiger LT Com 55 Roman" pitchFamily="34" charset="0"/>
              </a:defRPr>
            </a:lvl1pPr>
          </a:lstStyle>
          <a:p>
            <a:fld id="{6F118F77-BF2E-4843-AA6C-ED9ACCB38B4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435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Clr>
        <a:srgbClr val="179C7D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1pPr>
    <a:lvl2pPr marL="360363" indent="-184150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2pPr>
    <a:lvl3pPr marL="536575" indent="-176213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3pPr>
    <a:lvl4pPr marL="715963" indent="-174625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4pPr>
    <a:lvl5pPr marL="896938" indent="-180975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6725" y="1773238"/>
            <a:ext cx="8208000" cy="64762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de-DE" noProof="0" dirty="0" smtClean="0"/>
          </a:p>
        </p:txBody>
      </p:sp>
      <p:sp>
        <p:nvSpPr>
          <p:cNvPr id="4" name="Line 13"/>
          <p:cNvSpPr>
            <a:spLocks noChangeShapeType="1"/>
          </p:cNvSpPr>
          <p:nvPr userDrawn="1"/>
        </p:nvSpPr>
        <p:spPr bwMode="auto">
          <a:xfrm>
            <a:off x="466725" y="2492870"/>
            <a:ext cx="8208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Bildplatzhalter 2"/>
          <p:cNvSpPr>
            <a:spLocks noGrp="1"/>
          </p:cNvSpPr>
          <p:nvPr>
            <p:ph type="pic" sz="quarter" idx="10"/>
          </p:nvPr>
        </p:nvSpPr>
        <p:spPr>
          <a:xfrm>
            <a:off x="469275" y="2636890"/>
            <a:ext cx="8208000" cy="338447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6" name="Line 12"/>
          <p:cNvSpPr>
            <a:spLocks noChangeShapeType="1"/>
          </p:cNvSpPr>
          <p:nvPr userDrawn="1"/>
        </p:nvSpPr>
        <p:spPr bwMode="auto">
          <a:xfrm flipV="1">
            <a:off x="466725" y="404813"/>
            <a:ext cx="82080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6725" y="476823"/>
            <a:ext cx="8208000" cy="1008140"/>
          </a:xfrm>
          <a:noFill/>
        </p:spPr>
        <p:txBody>
          <a:bodyPr/>
          <a:lstStyle>
            <a:lvl1pPr marL="0" indent="0">
              <a:defRPr sz="3200" cap="all" baseline="0"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29149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Line 12"/>
          <p:cNvSpPr>
            <a:spLocks noChangeShapeType="1"/>
          </p:cNvSpPr>
          <p:nvPr userDrawn="1"/>
        </p:nvSpPr>
        <p:spPr bwMode="auto">
          <a:xfrm flipV="1">
            <a:off x="466725" y="406800"/>
            <a:ext cx="82080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5" name="Line 13"/>
          <p:cNvSpPr>
            <a:spLocks noChangeShapeType="1"/>
          </p:cNvSpPr>
          <p:nvPr userDrawn="1"/>
        </p:nvSpPr>
        <p:spPr bwMode="auto">
          <a:xfrm>
            <a:off x="466725" y="2492870"/>
            <a:ext cx="8208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1" name="Text Box 19"/>
          <p:cNvSpPr txBox="1">
            <a:spLocks noChangeArrowheads="1"/>
          </p:cNvSpPr>
          <p:nvPr userDrawn="1"/>
        </p:nvSpPr>
        <p:spPr bwMode="auto">
          <a:xfrm>
            <a:off x="455613" y="6433200"/>
            <a:ext cx="900112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sz="800" dirty="0">
                <a:solidFill>
                  <a:schemeClr val="bg2"/>
                </a:solidFill>
              </a:rPr>
              <a:t>© Fraunhofer </a:t>
            </a:r>
          </a:p>
        </p:txBody>
      </p:sp>
      <p:sp>
        <p:nvSpPr>
          <p:cNvPr id="8" name="Line 7"/>
          <p:cNvSpPr>
            <a:spLocks noChangeShapeType="1"/>
          </p:cNvSpPr>
          <p:nvPr userDrawn="1"/>
        </p:nvSpPr>
        <p:spPr bwMode="auto">
          <a:xfrm flipV="1">
            <a:off x="469275" y="6165380"/>
            <a:ext cx="820800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6725" y="476823"/>
            <a:ext cx="8208000" cy="1008140"/>
          </a:xfrm>
          <a:noFill/>
        </p:spPr>
        <p:txBody>
          <a:bodyPr/>
          <a:lstStyle>
            <a:lvl1pPr marL="0" indent="0">
              <a:defRPr sz="3200" cap="all" baseline="0"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 smtClean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6725" y="1773238"/>
            <a:ext cx="8208000" cy="64762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de-DE" noProof="0" dirty="0" smtClean="0"/>
          </a:p>
        </p:txBody>
      </p:sp>
      <p:pic>
        <p:nvPicPr>
          <p:cNvPr id="15" name="Grafik 14" descr="Logo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411698" y="3429000"/>
            <a:ext cx="4320604" cy="117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015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6725" y="476823"/>
            <a:ext cx="8208000" cy="1007908"/>
          </a:xfrm>
        </p:spPr>
        <p:txBody>
          <a:bodyPr/>
          <a:lstStyle>
            <a:lvl1pPr marL="0" indent="0">
              <a:defRPr sz="3200" cap="all" baseline="0"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 smtClean="0"/>
          </a:p>
        </p:txBody>
      </p:sp>
      <p:sp>
        <p:nvSpPr>
          <p:cNvPr id="4" name="Line 12"/>
          <p:cNvSpPr>
            <a:spLocks noChangeShapeType="1"/>
          </p:cNvSpPr>
          <p:nvPr userDrawn="1"/>
        </p:nvSpPr>
        <p:spPr bwMode="auto">
          <a:xfrm flipV="1">
            <a:off x="466725" y="406800"/>
            <a:ext cx="82080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Line 8"/>
          <p:cNvSpPr>
            <a:spLocks noChangeShapeType="1"/>
          </p:cNvSpPr>
          <p:nvPr userDrawn="1"/>
        </p:nvSpPr>
        <p:spPr bwMode="auto">
          <a:xfrm>
            <a:off x="468000" y="1558800"/>
            <a:ext cx="8208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6725" y="1773238"/>
            <a:ext cx="8209275" cy="4248150"/>
          </a:xfrm>
        </p:spPr>
        <p:txBody>
          <a:bodyPr/>
          <a:lstStyle>
            <a:lvl1pPr marL="360000" indent="-360000">
              <a:buFont typeface="Wingdings" pitchFamily="2" charset="2"/>
              <a:buChar char="n"/>
              <a:defRPr/>
            </a:lvl1pPr>
            <a:lvl2pPr marL="720000" indent="-360000">
              <a:buFont typeface="Wingdings" pitchFamily="2" charset="2"/>
              <a:buChar char="n"/>
              <a:defRPr/>
            </a:lvl2pPr>
            <a:lvl3pPr marL="1080000">
              <a:defRPr/>
            </a:lvl3pPr>
            <a:lvl4pPr marL="1440000">
              <a:defRPr/>
            </a:lvl4pPr>
            <a:lvl5pPr marL="1800000" indent="-360000"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6663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334800"/>
            <a:ext cx="8208000" cy="1224000"/>
          </a:xfrm>
        </p:spPr>
        <p:txBody>
          <a:bodyPr wrap="square">
            <a:spAutoFit/>
          </a:bodyPr>
          <a:lstStyle>
            <a:lvl1pPr marL="0" indent="0" defTabSz="504000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725" y="1773238"/>
            <a:ext cx="8208000" cy="424815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1841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334800"/>
            <a:ext cx="8208000" cy="122554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774800"/>
            <a:ext cx="8208000" cy="4248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55613" y="6433200"/>
            <a:ext cx="900112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sz="800" dirty="0">
                <a:solidFill>
                  <a:schemeClr val="bg2"/>
                </a:solidFill>
              </a:rPr>
              <a:t>© Fraunhofer 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469275" y="6165380"/>
            <a:ext cx="820800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8" name="Grafik 7" descr="Logo_ausgetauscht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268399" y="6299999"/>
            <a:ext cx="1417637" cy="38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12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3" r:id="rId2"/>
    <p:sldLayoutId id="2147483679" r:id="rId3"/>
    <p:sldLayoutId id="2147483674" r:id="rId4"/>
  </p:sldLayoutIdLst>
  <p:timing>
    <p:tnLst>
      <p:par>
        <p:cTn id="1" dur="indefinite" restart="never" nodeType="tmRoot"/>
      </p:par>
    </p:tnLst>
  </p:timing>
  <p:txStyles>
    <p:titleStyle>
      <a:lvl1pPr marL="0" indent="0" algn="l" defTabSz="504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9pPr>
    </p:titleStyle>
    <p:bodyStyle>
      <a:lvl1pPr marL="36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tx2"/>
        </a:buClr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2pPr>
      <a:lvl3pPr marL="108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44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4pPr>
      <a:lvl5pPr marL="180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5pPr>
      <a:lvl6pPr marL="18875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3447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28019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2591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rstudio.com/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rcommander.com/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conductor.org/" TargetMode="External"/><Relationship Id="rId2" Type="http://schemas.openxmlformats.org/officeDocument/2006/relationships/hyperlink" Target="http://cran.r-project.org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r-forge.r-project.org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-project.org/" TargetMode="Externa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cran.r-project.org/doc/contrib/Short-refcard.pdf" TargetMode="External"/><Relationship Id="rId7" Type="http://schemas.openxmlformats.org/officeDocument/2006/relationships/hyperlink" Target="http://www.r-tutor.com/r-introduction" TargetMode="External"/><Relationship Id="rId2" Type="http://schemas.openxmlformats.org/officeDocument/2006/relationships/hyperlink" Target="http://www.rseek.org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r-bloggers.com/" TargetMode="External"/><Relationship Id="rId5" Type="http://schemas.openxmlformats.org/officeDocument/2006/relationships/hyperlink" Target="http://www.statmethods.net/" TargetMode="External"/><Relationship Id="rId4" Type="http://schemas.openxmlformats.org/officeDocument/2006/relationships/hyperlink" Target="http://stats.stackexchange.com/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R in den Biowissenschaften</a:t>
            </a:r>
            <a:endParaRPr lang="de-DE" dirty="0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Offene</a:t>
            </a:r>
            <a:r>
              <a:rPr lang="en-US" dirty="0" smtClean="0"/>
              <a:t> Software </a:t>
            </a:r>
            <a:r>
              <a:rPr lang="en-US" dirty="0" err="1" smtClean="0"/>
              <a:t>zur</a:t>
            </a:r>
            <a:r>
              <a:rPr lang="en-US" dirty="0" smtClean="0"/>
              <a:t> </a:t>
            </a:r>
            <a:r>
              <a:rPr lang="en-US" dirty="0" err="1" smtClean="0"/>
              <a:t>statistischen</a:t>
            </a:r>
            <a:r>
              <a:rPr lang="en-US" dirty="0" smtClean="0"/>
              <a:t> </a:t>
            </a:r>
            <a:r>
              <a:rPr lang="en-US" dirty="0" err="1" smtClean="0"/>
              <a:t>Auswertung</a:t>
            </a:r>
            <a:r>
              <a:rPr lang="en-US" dirty="0" smtClean="0"/>
              <a:t> von </a:t>
            </a:r>
            <a:r>
              <a:rPr lang="en-US" dirty="0" err="1" smtClean="0"/>
              <a:t>Experimentaldaten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40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334800"/>
            <a:ext cx="8208000" cy="369332"/>
          </a:xfrm>
        </p:spPr>
        <p:txBody>
          <a:bodyPr/>
          <a:lstStyle/>
          <a:p>
            <a:r>
              <a:rPr lang="de-DE" dirty="0"/>
              <a:t>Erste </a:t>
            </a:r>
            <a:r>
              <a:rPr lang="de-DE" dirty="0" smtClean="0"/>
              <a:t>Schritte: Elementare Datentypen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725" y="1340768"/>
            <a:ext cx="8208000" cy="4608512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R&gt; # </a:t>
            </a: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Variablenzuweisung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R&gt; </a:t>
            </a:r>
            <a:r>
              <a:rPr lang="pt-BR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Integer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x &lt;- 1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R&gt; 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Numeric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R&gt; y &lt;- 2.0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R&gt; 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Character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R&gt; hello &lt;- "World"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R&gt; </a:t>
            </a:r>
            <a:r>
              <a:rPr lang="pt-B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Logical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R&gt; foo &lt;- TRUE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print(x)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[1] 1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R&gt; print(y)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[1] 2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R&gt; print(hello)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[1] "World"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R&gt; print(foo)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[1] </a:t>
            </a: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endParaRPr lang="pt-B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de-DE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hteck 3"/>
          <p:cNvSpPr/>
          <p:nvPr/>
        </p:nvSpPr>
        <p:spPr bwMode="auto">
          <a:xfrm rot="2700000">
            <a:off x="7090160" y="258528"/>
            <a:ext cx="2448272" cy="1008112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utiger LT Com 55 Roman" pitchFamily="34" charset="0"/>
              </a:rPr>
              <a:t>Live</a:t>
            </a:r>
          </a:p>
        </p:txBody>
      </p:sp>
    </p:spTree>
    <p:extLst>
      <p:ext uri="{BB962C8B-B14F-4D97-AF65-F5344CB8AC3E}">
        <p14:creationId xmlns:p14="http://schemas.microsoft.com/office/powerpoint/2010/main" val="309777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334800"/>
            <a:ext cx="8208000" cy="369332"/>
          </a:xfrm>
        </p:spPr>
        <p:txBody>
          <a:bodyPr/>
          <a:lstStyle/>
          <a:p>
            <a:r>
              <a:rPr lang="de-DE" dirty="0"/>
              <a:t>Erste </a:t>
            </a:r>
            <a:r>
              <a:rPr lang="de-DE" dirty="0" smtClean="0"/>
              <a:t>Schritte: Vektoren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725" y="1773238"/>
            <a:ext cx="8208000" cy="7751762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R&gt; # Vektoren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R&gt; # 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Integers</a:t>
            </a:r>
            <a:endParaRPr lang="de-DE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R&gt; vec1 &lt;- 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c(1,2,15,8)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R&gt; 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(vec1)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[1]  1  2 15  8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R&gt; # Logical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R&gt; vec2 &lt;- 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c(TRUE,FALSE,TRUE,TRUE)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R&gt; 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(vec2)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[1]  TRUE FALSE  TRUE  </a:t>
            </a:r>
            <a:r>
              <a:rPr lang="de-DE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endParaRPr lang="de-DE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hteck 3"/>
          <p:cNvSpPr/>
          <p:nvPr/>
        </p:nvSpPr>
        <p:spPr bwMode="auto">
          <a:xfrm rot="2700000">
            <a:off x="7090160" y="258528"/>
            <a:ext cx="2448272" cy="1008112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utiger LT Com 55 Roman" pitchFamily="34" charset="0"/>
              </a:rPr>
              <a:t>Live</a:t>
            </a:r>
          </a:p>
        </p:txBody>
      </p:sp>
    </p:spTree>
    <p:extLst>
      <p:ext uri="{BB962C8B-B14F-4D97-AF65-F5344CB8AC3E}">
        <p14:creationId xmlns:p14="http://schemas.microsoft.com/office/powerpoint/2010/main" val="299354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334800"/>
            <a:ext cx="8208000" cy="369332"/>
          </a:xfrm>
        </p:spPr>
        <p:txBody>
          <a:bodyPr/>
          <a:lstStyle/>
          <a:p>
            <a:r>
              <a:rPr lang="de-DE" dirty="0"/>
              <a:t>Erste </a:t>
            </a:r>
            <a:r>
              <a:rPr lang="de-DE" dirty="0" smtClean="0"/>
              <a:t>Schritte: Operationen auf Vektoren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R&gt; </a:t>
            </a:r>
            <a:r>
              <a:rPr lang="de-DE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vec1 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&lt;- 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c(1,2,15,8)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length(vec1)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[1] 4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R&gt; vec1[2]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[1] 2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R&gt; vec1[-2]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[1]  1 15  8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R&gt; vec1[vec1 &gt; 2]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[1] 15  8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R&gt; sum(vec1)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[1] 26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R&gt; max(vec1)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[1] 15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R&gt; min(vec1)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[1] 1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R&gt; sort(vec1)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[1]  1  2  8 </a:t>
            </a: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15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R&gt; vec1+1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[1]  2  3 16  </a:t>
            </a: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endParaRPr lang="pt-B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de-DE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de-DE" sz="1400" dirty="0"/>
          </a:p>
        </p:txBody>
      </p:sp>
      <p:sp>
        <p:nvSpPr>
          <p:cNvPr id="4" name="Rechteck 3"/>
          <p:cNvSpPr/>
          <p:nvPr/>
        </p:nvSpPr>
        <p:spPr bwMode="auto">
          <a:xfrm rot="2700000">
            <a:off x="7090160" y="258528"/>
            <a:ext cx="2448272" cy="1008112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utiger LT Com 55 Roman" pitchFamily="34" charset="0"/>
              </a:rPr>
              <a:t>Live</a:t>
            </a:r>
          </a:p>
        </p:txBody>
      </p:sp>
    </p:spTree>
    <p:extLst>
      <p:ext uri="{BB962C8B-B14F-4D97-AF65-F5344CB8AC3E}">
        <p14:creationId xmlns:p14="http://schemas.microsoft.com/office/powerpoint/2010/main" val="90161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334800"/>
            <a:ext cx="8208000" cy="369332"/>
          </a:xfrm>
        </p:spPr>
        <p:txBody>
          <a:bodyPr/>
          <a:lstStyle/>
          <a:p>
            <a:r>
              <a:rPr lang="de-DE" dirty="0"/>
              <a:t>Erste </a:t>
            </a:r>
            <a:r>
              <a:rPr lang="de-DE" dirty="0" smtClean="0"/>
              <a:t>Schritte: Listen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725" y="764704"/>
            <a:ext cx="8208000" cy="5256584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R&gt; # Lists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x &lt;- list(a=23,b="Text",c=c(1,2,3))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R&gt; print(x)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$a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[1] 23</a:t>
            </a:r>
          </a:p>
          <a:p>
            <a:pPr marL="0" indent="0">
              <a:spcAft>
                <a:spcPts val="0"/>
              </a:spcAft>
              <a:buNone/>
            </a:pPr>
            <a:endParaRPr lang="pt-B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$b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[1] "Text"</a:t>
            </a:r>
          </a:p>
          <a:p>
            <a:pPr marL="0" indent="0">
              <a:spcAft>
                <a:spcPts val="0"/>
              </a:spcAft>
              <a:buNone/>
            </a:pPr>
            <a:endParaRPr lang="pt-B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$c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[1] 1 2 </a:t>
            </a: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R&gt; print(x$c)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[1] 1 2 </a:t>
            </a: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R&gt;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lapply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x,is.numeric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$a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[1] TRUE</a:t>
            </a:r>
          </a:p>
          <a:p>
            <a:pPr marL="0" indent="0">
              <a:spcAft>
                <a:spcPts val="0"/>
              </a:spcAft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$b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[1] FALSE</a:t>
            </a:r>
          </a:p>
          <a:p>
            <a:pPr marL="0" indent="0">
              <a:spcAft>
                <a:spcPts val="0"/>
              </a:spcAft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$c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[1] TRUE</a:t>
            </a:r>
          </a:p>
          <a:p>
            <a:pPr marL="0" indent="0">
              <a:spcAft>
                <a:spcPts val="0"/>
              </a:spcAft>
              <a:buNone/>
            </a:pPr>
            <a:endParaRPr lang="pt-B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de-DE" sz="1400" dirty="0"/>
          </a:p>
        </p:txBody>
      </p:sp>
      <p:sp>
        <p:nvSpPr>
          <p:cNvPr id="4" name="Rechteck 3"/>
          <p:cNvSpPr/>
          <p:nvPr/>
        </p:nvSpPr>
        <p:spPr bwMode="auto">
          <a:xfrm rot="2700000">
            <a:off x="7090160" y="258528"/>
            <a:ext cx="2448272" cy="1008112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utiger LT Com 55 Roman" pitchFamily="34" charset="0"/>
              </a:rPr>
              <a:t>Live</a:t>
            </a:r>
          </a:p>
        </p:txBody>
      </p:sp>
    </p:spTree>
    <p:extLst>
      <p:ext uri="{BB962C8B-B14F-4D97-AF65-F5344CB8AC3E}">
        <p14:creationId xmlns:p14="http://schemas.microsoft.com/office/powerpoint/2010/main" val="222613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334800"/>
            <a:ext cx="8208000" cy="369332"/>
          </a:xfrm>
        </p:spPr>
        <p:txBody>
          <a:bodyPr/>
          <a:lstStyle/>
          <a:p>
            <a:r>
              <a:rPr lang="de-DE" dirty="0" smtClean="0"/>
              <a:t>Erste Schritte: Data Frames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504" y="908720"/>
            <a:ext cx="8856983" cy="5112568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R&gt; patients &lt;- read.csv("patients.csv")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R&gt; head(patients)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Pat.No Sex Copd smoker BLOOD_MONOCYTES_ABS BLOOD_LYMPHOCYTE_ABS BLOOD_NEUTROPHILS_ABS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      1   M    Y      Y                0.87                 3.26                  5.39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     26   F    Y      Y                0.43                 1.87                  4.60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      2   M    Y      Y                0.32                 1.85                  3.88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    159   F    Y      Y                0.41                 1.08                  3.34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5     69   M    N      N                0.45                 1.25                  3.31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6     65   F    N      N                0.55                 1.48                  4.58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SPUTUM_NEUTROPHILS_ABS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1                 1.9587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2                21.9623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3                 2.2881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4                 0.3055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5                 0.2324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6                 0.3957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R&gt; str(patients)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'data.frame':	40 obs. of  8 variables: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 Pat.No                : int  1 26 2 159 69 65 126 133 143 10 ...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 Sex                   : Factor w/ 2 levels "F","M": 2 1 2 1 2 1 2 1 1 2 ...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 Copd                  : Factor w/ 2 levels "N","Y": 2 2 2 2 1 1 1 1 1 2 ...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 smoker                : Factor w/ 2 levels "N","Y": 2 2 2 2 1 1 2 2 2 2 ...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 BLOOD_MONOCYTES_ABS   : num  0.87 0.43 0.32 0.41 0.45 0.55 0.54 0.61 0.51 0.77 ...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 BLOOD_LYMPHOCYTE_ABS  : num  3.26 1.87 1.85 1.08 1.25 1.48 1.83 1.94 2.89 2.21 ...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 BLOOD_NEUTROPHILS_ABS : num  5.39 4.6 3.88 3.34 3.31 4.58 2.75 7.24 5.27 6.34 ...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 SPUTUM_NEUTROPHILS_ABS: num  1.959 21.962 2.288 0.305 0.232 ...</a:t>
            </a:r>
          </a:p>
        </p:txBody>
      </p:sp>
      <p:sp>
        <p:nvSpPr>
          <p:cNvPr id="4" name="Rechteck 3"/>
          <p:cNvSpPr/>
          <p:nvPr/>
        </p:nvSpPr>
        <p:spPr bwMode="auto">
          <a:xfrm>
            <a:off x="251520" y="1277725"/>
            <a:ext cx="7920880" cy="144016"/>
          </a:xfrm>
          <a:prstGeom prst="rect">
            <a:avLst/>
          </a:prstGeom>
          <a:noFill/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utiger LT Com 55 Roman" pitchFamily="34" charset="0"/>
            </a:endParaRPr>
          </a:p>
        </p:txBody>
      </p:sp>
      <p:sp>
        <p:nvSpPr>
          <p:cNvPr id="5" name="Rechteck 4"/>
          <p:cNvSpPr/>
          <p:nvPr/>
        </p:nvSpPr>
        <p:spPr bwMode="auto">
          <a:xfrm>
            <a:off x="251520" y="2564904"/>
            <a:ext cx="2088232" cy="144016"/>
          </a:xfrm>
          <a:prstGeom prst="rect">
            <a:avLst/>
          </a:prstGeom>
          <a:noFill/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utiger LT Com 55 Roman" pitchFamily="34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53426" y="1268760"/>
            <a:ext cx="188971" cy="2520280"/>
          </a:xfrm>
          <a:prstGeom prst="rect">
            <a:avLst/>
          </a:prstGeom>
          <a:noFill/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utiger LT Com 55 Roman" pitchFamily="34" charset="0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3707904" y="1448636"/>
            <a:ext cx="504056" cy="1143163"/>
          </a:xfrm>
          <a:prstGeom prst="rect">
            <a:avLst/>
          </a:prstGeom>
          <a:noFill/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utiger LT Com 55 Roman" pitchFamily="34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5652120" y="1449489"/>
            <a:ext cx="504056" cy="1143163"/>
          </a:xfrm>
          <a:prstGeom prst="rect">
            <a:avLst/>
          </a:prstGeom>
          <a:noFill/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utiger LT Com 55 Roman" pitchFamily="34" charset="0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7668344" y="1448636"/>
            <a:ext cx="504056" cy="1143163"/>
          </a:xfrm>
          <a:prstGeom prst="rect">
            <a:avLst/>
          </a:prstGeom>
          <a:noFill/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utiger LT Com 55 Roman" pitchFamily="34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1619672" y="2736233"/>
            <a:ext cx="720080" cy="1143163"/>
          </a:xfrm>
          <a:prstGeom prst="rect">
            <a:avLst/>
          </a:prstGeom>
          <a:noFill/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utiger LT Com 55 Roman" pitchFamily="34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2123728" y="1449489"/>
            <a:ext cx="288032" cy="1079411"/>
          </a:xfrm>
          <a:prstGeom prst="rect">
            <a:avLst/>
          </a:prstGeom>
          <a:noFill/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utiger LT Com 55 Roman" pitchFamily="34" charset="0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1475656" y="1439507"/>
            <a:ext cx="288032" cy="1079411"/>
          </a:xfrm>
          <a:prstGeom prst="rect">
            <a:avLst/>
          </a:prstGeom>
          <a:noFill/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utiger LT Com 55 Roman" pitchFamily="34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1007604" y="1449489"/>
            <a:ext cx="288032" cy="1079411"/>
          </a:xfrm>
          <a:prstGeom prst="rect">
            <a:avLst/>
          </a:prstGeom>
          <a:noFill/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utiger LT Com 55 Roman" pitchFamily="34" charset="0"/>
            </a:endParaRPr>
          </a:p>
        </p:txBody>
      </p:sp>
      <p:sp>
        <p:nvSpPr>
          <p:cNvPr id="15" name="Rechteck 14"/>
          <p:cNvSpPr/>
          <p:nvPr/>
        </p:nvSpPr>
        <p:spPr bwMode="auto">
          <a:xfrm rot="2700000">
            <a:off x="7090160" y="258528"/>
            <a:ext cx="2448272" cy="1008112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utiger LT Com 55 Roman" pitchFamily="34" charset="0"/>
              </a:rPr>
              <a:t>Live</a:t>
            </a:r>
          </a:p>
        </p:txBody>
      </p:sp>
    </p:spTree>
    <p:extLst>
      <p:ext uri="{BB962C8B-B14F-4D97-AF65-F5344CB8AC3E}">
        <p14:creationId xmlns:p14="http://schemas.microsoft.com/office/powerpoint/2010/main" val="315436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334800"/>
            <a:ext cx="8208000" cy="369332"/>
          </a:xfrm>
        </p:spPr>
        <p:txBody>
          <a:bodyPr/>
          <a:lstStyle/>
          <a:p>
            <a:r>
              <a:rPr lang="de-DE" dirty="0"/>
              <a:t>Erste Schritte: Data Frames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pt-BR" dirty="0">
                <a:cs typeface="Courier New" panose="02070309020205020404" pitchFamily="49" charset="0"/>
              </a:rPr>
              <a:t>Andere Funktionen zum einlesen von Data Frames</a:t>
            </a:r>
          </a:p>
          <a:p>
            <a:pPr lvl="1">
              <a:spcAft>
                <a:spcPts val="0"/>
              </a:spcAft>
            </a:pPr>
            <a:r>
              <a:rPr lang="pt-BR" dirty="0">
                <a:cs typeface="Courier New" panose="02070309020205020404" pitchFamily="49" charset="0"/>
              </a:rPr>
              <a:t>read.table</a:t>
            </a:r>
          </a:p>
          <a:p>
            <a:pPr lvl="1">
              <a:spcAft>
                <a:spcPts val="0"/>
              </a:spcAft>
            </a:pPr>
            <a:r>
              <a:rPr lang="pt-BR" dirty="0">
                <a:cs typeface="Courier New" panose="02070309020205020404" pitchFamily="49" charset="0"/>
              </a:rPr>
              <a:t>read.delim</a:t>
            </a:r>
          </a:p>
          <a:p>
            <a:pPr lvl="1">
              <a:spcAft>
                <a:spcPts val="0"/>
              </a:spcAft>
            </a:pPr>
            <a:r>
              <a:rPr lang="pt-BR" dirty="0">
                <a:cs typeface="Courier New" panose="02070309020205020404" pitchFamily="49" charset="0"/>
              </a:rPr>
              <a:t>read.xlsx (xlsx2)</a:t>
            </a:r>
          </a:p>
          <a:p>
            <a:pPr lvl="1">
              <a:spcAft>
                <a:spcPts val="0"/>
              </a:spcAft>
            </a:pPr>
            <a:r>
              <a:rPr lang="de-DE" dirty="0" err="1" smtClean="0"/>
              <a:t>read.spss</a:t>
            </a:r>
            <a:endParaRPr lang="de-DE" dirty="0" smtClean="0"/>
          </a:p>
          <a:p>
            <a:pPr lvl="1">
              <a:spcAft>
                <a:spcPts val="0"/>
              </a:spcAft>
            </a:pPr>
            <a:r>
              <a:rPr lang="de-DE" dirty="0" smtClean="0"/>
              <a:t>h5read (hdf5)</a:t>
            </a:r>
            <a:endParaRPr lang="de-DE" dirty="0"/>
          </a:p>
          <a:p>
            <a:pPr>
              <a:spcAft>
                <a:spcPts val="0"/>
              </a:spcAft>
            </a:pPr>
            <a:r>
              <a:rPr lang="de-DE" dirty="0">
                <a:cs typeface="Courier New" panose="02070309020205020404" pitchFamily="49" charset="0"/>
              </a:rPr>
              <a:t>Handgestrickt mit Funktion </a:t>
            </a:r>
            <a:r>
              <a:rPr lang="de-DE" dirty="0" err="1">
                <a:cs typeface="Courier New" panose="02070309020205020404" pitchFamily="49" charset="0"/>
              </a:rPr>
              <a:t>data.frame</a:t>
            </a:r>
            <a:r>
              <a:rPr lang="de-DE" dirty="0" smtClean="0">
                <a:cs typeface="Courier New" panose="02070309020205020404" pitchFamily="49" charset="0"/>
              </a:rPr>
              <a:t>()</a:t>
            </a:r>
          </a:p>
          <a:p>
            <a:pPr>
              <a:spcAft>
                <a:spcPts val="0"/>
              </a:spcAft>
            </a:pPr>
            <a:endParaRPr lang="de-DE" dirty="0" smtClean="0"/>
          </a:p>
          <a:p>
            <a:pPr marL="0" indent="0">
              <a:spcAft>
                <a:spcPts val="0"/>
              </a:spcAft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R&gt; x &lt;- data.frame(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A = 1:3,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B = c(1,3,5),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C = rep(5,3)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)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R&gt; print(x)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A B C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1 1 1 5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2 2 3 5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3 3 5 5</a:t>
            </a:r>
          </a:p>
          <a:p>
            <a:pPr marL="0" indent="0">
              <a:spcAft>
                <a:spcPts val="0"/>
              </a:spcAft>
              <a:buNone/>
            </a:pPr>
            <a:endParaRPr lang="pt-BR" dirty="0">
              <a:cs typeface="Courier New" panose="02070309020205020404" pitchFamily="49" charset="0"/>
            </a:endParaRPr>
          </a:p>
        </p:txBody>
      </p:sp>
      <p:sp>
        <p:nvSpPr>
          <p:cNvPr id="4" name="Rechteck 3"/>
          <p:cNvSpPr/>
          <p:nvPr/>
        </p:nvSpPr>
        <p:spPr bwMode="auto">
          <a:xfrm rot="2700000">
            <a:off x="7090160" y="258528"/>
            <a:ext cx="2448272" cy="1008112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utiger LT Com 55 Roman" pitchFamily="34" charset="0"/>
              </a:rPr>
              <a:t>Live</a:t>
            </a:r>
          </a:p>
        </p:txBody>
      </p:sp>
    </p:spTree>
    <p:extLst>
      <p:ext uri="{BB962C8B-B14F-4D97-AF65-F5344CB8AC3E}">
        <p14:creationId xmlns:p14="http://schemas.microsoft.com/office/powerpoint/2010/main" val="420021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334800"/>
            <a:ext cx="8208000" cy="369332"/>
          </a:xfrm>
        </p:spPr>
        <p:txBody>
          <a:bodyPr/>
          <a:lstStyle/>
          <a:p>
            <a:r>
              <a:rPr lang="de-DE" dirty="0"/>
              <a:t>Erste </a:t>
            </a:r>
            <a:r>
              <a:rPr lang="de-DE" dirty="0" smtClean="0"/>
              <a:t>Schritte: Arbeiten mit Data Frames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504" y="908720"/>
            <a:ext cx="8856983" cy="5112568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R&gt; dim(patients)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[1] 40  8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R&gt; patients$SPUTUM_NEUTROPHILS_ABS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[1]  1.95868 21.96229  2.28812  0.30546  0.23238  0.39567  3.07390  1.17182  0.99112  2.25013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[11]  1.45405 12.34215 17.41171  1.31371  0.32239  0.35090  0.40708  0.26016  0.67031  4.24669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[21] 28.09275  2.88190  0.16614  0.57972  4.50639  1.23610  0.28004  5.28773  2.47152 10.35878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[31] 16.33827  0.04892  1.34417  0.79358  0.36973  0.29812  5.85168  4.53076  6.02017  4.64178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R&gt; mean(patients$SPUTUM_NEUTROPHILS_ABS)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[1] 4.238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R&gt; colnames(patients)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[1] "Pat.No"                 "Sex"                    "Copd"                  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[4] "smoker"                 "BLOOD_MONOCYTES_ABS"    "BLOOD_LYMPHOCYTE_ABS"  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[7] "BLOOD_NEUTROPHILS_ABS"  "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SPUTUM_NEUTROPHILS_ABS“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R&gt; summary(patients)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Pat.No      Sex    Copd   smoker BLOOD_MONOCYTES_ABS BLOOD_LYMPHOCYTE_ABS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Min.   :  1.0   F:16   N:20   N:20   Min.   :0.280       Min.   :1.08        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1st Qu.: 20.8   M:24   Y:20   Y:20   1st Qu.:0.410       1st Qu.:1.43        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Median : 67.5                        Median :0.495       Median :1.86        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Mean   : 80.5                        Mean   :0.532       Mean   :1.90        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3rd Qu.:143.5                        3rd Qu.:0.603       3rd Qu.:2.25        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Max.   :167.0                        Max.   :0.900       Max.   :3.26        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BLOOD_NEUTROPHILS_ABS SPUTUM_NEUTROPHILS_ABS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Min.   :2.72          Min.   : 0.049        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1st Qu.:3.10          1st Qu.: 0.389        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Median :3.30          Median : 1.399        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Mean   :3.86          Mean   : 4.238        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3rd Qu.:4.61          3rd Qu.: 4.559        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Max.   :7.24          Max.   :28.093 </a:t>
            </a:r>
          </a:p>
          <a:p>
            <a:pPr marL="0" indent="0">
              <a:spcAft>
                <a:spcPts val="0"/>
              </a:spcAft>
              <a:buNone/>
            </a:pPr>
            <a:endParaRPr lang="pt-B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hteck 3"/>
          <p:cNvSpPr/>
          <p:nvPr/>
        </p:nvSpPr>
        <p:spPr bwMode="auto">
          <a:xfrm rot="2700000">
            <a:off x="7090160" y="258528"/>
            <a:ext cx="2448272" cy="1008112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utiger LT Com 55 Roman" pitchFamily="34" charset="0"/>
              </a:rPr>
              <a:t>Live</a:t>
            </a:r>
          </a:p>
        </p:txBody>
      </p:sp>
    </p:spTree>
    <p:extLst>
      <p:ext uri="{BB962C8B-B14F-4D97-AF65-F5344CB8AC3E}">
        <p14:creationId xmlns:p14="http://schemas.microsoft.com/office/powerpoint/2010/main" val="187641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334800"/>
            <a:ext cx="8208000" cy="369332"/>
          </a:xfrm>
        </p:spPr>
        <p:txBody>
          <a:bodyPr/>
          <a:lstStyle/>
          <a:p>
            <a:r>
              <a:rPr lang="de-DE" dirty="0" smtClean="0"/>
              <a:t>Alternativen zur Kommandozeile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725" y="837034"/>
            <a:ext cx="8208000" cy="4248150"/>
          </a:xfrm>
        </p:spPr>
        <p:txBody>
          <a:bodyPr/>
          <a:lstStyle/>
          <a:p>
            <a:r>
              <a:rPr lang="de-DE" dirty="0" err="1" smtClean="0"/>
              <a:t>RStudio</a:t>
            </a:r>
            <a:r>
              <a:rPr lang="de-DE" dirty="0" smtClean="0"/>
              <a:t>: Etwas </a:t>
            </a:r>
            <a:r>
              <a:rPr lang="de-DE" dirty="0"/>
              <a:t>komfortablere </a:t>
            </a:r>
            <a:r>
              <a:rPr lang="de-DE" dirty="0" smtClean="0"/>
              <a:t>IDE von </a:t>
            </a:r>
            <a:r>
              <a:rPr lang="de-DE" dirty="0">
                <a:hlinkClick r:id="rId2"/>
              </a:rPr>
              <a:t>http://www.rstudio.com</a:t>
            </a:r>
            <a:r>
              <a:rPr lang="de-DE" dirty="0" smtClean="0">
                <a:hlinkClick r:id="rId2"/>
              </a:rPr>
              <a:t>/</a:t>
            </a:r>
            <a:endParaRPr lang="de-DE" dirty="0" smtClean="0"/>
          </a:p>
          <a:p>
            <a:pPr lvl="1"/>
            <a:r>
              <a:rPr lang="de-DE" dirty="0" smtClean="0"/>
              <a:t>Plus: Server-Modell ebenfalls möglich.</a:t>
            </a:r>
            <a:r>
              <a:rPr lang="de-DE" dirty="0"/>
              <a:t/>
            </a:r>
            <a:br>
              <a:rPr lang="de-DE" dirty="0"/>
            </a:br>
            <a:endParaRPr lang="de-D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640394" cy="439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14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334800"/>
            <a:ext cx="8208000" cy="369332"/>
          </a:xfrm>
        </p:spPr>
        <p:txBody>
          <a:bodyPr/>
          <a:lstStyle/>
          <a:p>
            <a:r>
              <a:rPr lang="de-DE" dirty="0"/>
              <a:t>Alternativen zur Kommandozeile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725" y="908720"/>
            <a:ext cx="8208000" cy="4248150"/>
          </a:xfrm>
        </p:spPr>
        <p:txBody>
          <a:bodyPr/>
          <a:lstStyle/>
          <a:p>
            <a:r>
              <a:rPr lang="de-DE" dirty="0" err="1" smtClean="0"/>
              <a:t>Rcmdr</a:t>
            </a:r>
            <a:r>
              <a:rPr lang="de-DE" dirty="0"/>
              <a:t>: Umfangreiche </a:t>
            </a:r>
            <a:r>
              <a:rPr lang="de-DE" dirty="0" smtClean="0"/>
              <a:t>GUI/IDE von </a:t>
            </a:r>
            <a:r>
              <a:rPr lang="de-DE" dirty="0">
                <a:hlinkClick r:id="rId2"/>
              </a:rPr>
              <a:t>http://www.rcommander.com</a:t>
            </a:r>
            <a:r>
              <a:rPr lang="de-DE" dirty="0" smtClean="0">
                <a:hlinkClick r:id="rId2"/>
              </a:rPr>
              <a:t>/</a:t>
            </a:r>
            <a:endParaRPr lang="de-DE" dirty="0" smtClean="0"/>
          </a:p>
        </p:txBody>
      </p:sp>
      <p:pic>
        <p:nvPicPr>
          <p:cNvPr id="2051" name="Picture 3" descr="\\uranos.izi.fraunhofer.de\home$\tilo.buschmann\My Pictures\Rcmdr-screenshot_klei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40768"/>
            <a:ext cx="4248472" cy="46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74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334800"/>
            <a:ext cx="8208000" cy="369332"/>
          </a:xfrm>
        </p:spPr>
        <p:txBody>
          <a:bodyPr/>
          <a:lstStyle/>
          <a:p>
            <a:r>
              <a:rPr lang="de-DE" dirty="0" smtClean="0"/>
              <a:t>Nächste Schritte: Was kann man mit R alles machen?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Alles, was mit Daten zu tun hat.</a:t>
            </a:r>
          </a:p>
          <a:p>
            <a:r>
              <a:rPr lang="de-DE" dirty="0" smtClean="0"/>
              <a:t>Grundumfang hat bereits alles, was für Schul- und Universitätsstatistik nötig ist</a:t>
            </a:r>
          </a:p>
          <a:p>
            <a:r>
              <a:rPr lang="de-DE" dirty="0" smtClean="0"/>
              <a:t>Pakete erweitern es ins unendliche</a:t>
            </a:r>
          </a:p>
          <a:p>
            <a:endParaRPr lang="de-DE" dirty="0"/>
          </a:p>
          <a:p>
            <a:r>
              <a:rPr lang="de-DE" dirty="0" smtClean="0"/>
              <a:t>An Basisoperationen ist alles da</a:t>
            </a:r>
          </a:p>
          <a:p>
            <a:pPr lvl="1"/>
            <a:r>
              <a:rPr lang="de-DE" dirty="0"/>
              <a:t>Arithmetische Operationen (+, -, *, /, sin, cos, </a:t>
            </a:r>
            <a:r>
              <a:rPr lang="de-DE" dirty="0" err="1"/>
              <a:t>etc.pp</a:t>
            </a:r>
            <a:r>
              <a:rPr lang="de-DE" dirty="0"/>
              <a:t>.)</a:t>
            </a:r>
          </a:p>
          <a:p>
            <a:pPr lvl="1"/>
            <a:r>
              <a:rPr lang="de-DE" dirty="0"/>
              <a:t>Vektoroperationen (min, </a:t>
            </a:r>
            <a:r>
              <a:rPr lang="de-DE" dirty="0" err="1"/>
              <a:t>max</a:t>
            </a:r>
            <a:r>
              <a:rPr lang="de-DE" dirty="0"/>
              <a:t>, </a:t>
            </a:r>
            <a:r>
              <a:rPr lang="de-DE" dirty="0" err="1"/>
              <a:t>which.min</a:t>
            </a:r>
            <a:r>
              <a:rPr lang="de-DE" dirty="0"/>
              <a:t>, </a:t>
            </a:r>
            <a:r>
              <a:rPr lang="de-DE" dirty="0" err="1"/>
              <a:t>which.max</a:t>
            </a:r>
            <a:r>
              <a:rPr lang="de-DE" dirty="0"/>
              <a:t>, </a:t>
            </a:r>
            <a:r>
              <a:rPr lang="de-DE" dirty="0" err="1"/>
              <a:t>range</a:t>
            </a:r>
            <a:r>
              <a:rPr lang="de-DE" dirty="0"/>
              <a:t>, </a:t>
            </a:r>
            <a:r>
              <a:rPr lang="de-DE" dirty="0" err="1"/>
              <a:t>sum</a:t>
            </a:r>
            <a:r>
              <a:rPr lang="de-DE" dirty="0"/>
              <a:t>, </a:t>
            </a:r>
            <a:r>
              <a:rPr lang="de-DE" dirty="0" err="1"/>
              <a:t>sd</a:t>
            </a:r>
            <a:r>
              <a:rPr lang="de-DE" dirty="0"/>
              <a:t>, </a:t>
            </a:r>
            <a:r>
              <a:rPr lang="de-DE" dirty="0" err="1"/>
              <a:t>var</a:t>
            </a:r>
            <a:r>
              <a:rPr lang="de-DE" dirty="0"/>
              <a:t>, </a:t>
            </a:r>
            <a:r>
              <a:rPr lang="de-DE" dirty="0" err="1"/>
              <a:t>mean</a:t>
            </a:r>
            <a:r>
              <a:rPr lang="de-DE" dirty="0"/>
              <a:t>, median, </a:t>
            </a:r>
            <a:r>
              <a:rPr lang="de-DE" dirty="0" err="1"/>
              <a:t>sort</a:t>
            </a:r>
            <a:r>
              <a:rPr lang="de-DE" dirty="0"/>
              <a:t>, </a:t>
            </a:r>
            <a:r>
              <a:rPr lang="de-DE" dirty="0" err="1"/>
              <a:t>rev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Matrixoperationen (%*%, </a:t>
            </a:r>
            <a:r>
              <a:rPr lang="de-DE" dirty="0" err="1"/>
              <a:t>solve</a:t>
            </a:r>
            <a:r>
              <a:rPr lang="de-DE" dirty="0"/>
              <a:t>, </a:t>
            </a:r>
            <a:r>
              <a:rPr lang="de-DE" dirty="0" err="1"/>
              <a:t>rowsum</a:t>
            </a:r>
            <a:r>
              <a:rPr lang="de-DE" dirty="0"/>
              <a:t>, </a:t>
            </a:r>
            <a:r>
              <a:rPr lang="de-DE" dirty="0" err="1"/>
              <a:t>colsum</a:t>
            </a:r>
            <a:r>
              <a:rPr lang="de-DE" dirty="0"/>
              <a:t>, </a:t>
            </a:r>
            <a:r>
              <a:rPr lang="de-DE" dirty="0" err="1"/>
              <a:t>rowMeans</a:t>
            </a:r>
            <a:r>
              <a:rPr lang="de-DE" dirty="0"/>
              <a:t>, </a:t>
            </a:r>
            <a:r>
              <a:rPr lang="de-DE" dirty="0" err="1"/>
              <a:t>colMeans</a:t>
            </a:r>
            <a:r>
              <a:rPr lang="de-DE" dirty="0"/>
              <a:t>, t, </a:t>
            </a:r>
            <a:r>
              <a:rPr lang="de-DE" dirty="0" err="1"/>
              <a:t>diag</a:t>
            </a:r>
            <a:r>
              <a:rPr lang="de-DE" dirty="0" smtClean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127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334800"/>
            <a:ext cx="8208000" cy="369332"/>
          </a:xfrm>
        </p:spPr>
        <p:txBody>
          <a:bodyPr/>
          <a:lstStyle/>
          <a:p>
            <a:r>
              <a:rPr lang="de-DE" dirty="0" smtClean="0"/>
              <a:t>Einführung: Was ist R?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725" y="1269082"/>
            <a:ext cx="8208000" cy="4248150"/>
          </a:xfrm>
        </p:spPr>
        <p:txBody>
          <a:bodyPr/>
          <a:lstStyle/>
          <a:p>
            <a:r>
              <a:rPr lang="de-DE" dirty="0" smtClean="0"/>
              <a:t>Eine Programmiersprache (imperativ, prozedural, objektorientiert, funktionale Anleihen,…)</a:t>
            </a:r>
          </a:p>
          <a:p>
            <a:r>
              <a:rPr lang="de-DE" dirty="0" smtClean="0"/>
              <a:t>Ein „Framework“ mit Bibliotheken, Mailinglisten, „Standards“, Blogs, Entwicklern, Nutzerkonferenzen, Artikeln in wissenschaftlichen Magazinen</a:t>
            </a:r>
          </a:p>
          <a:p>
            <a:r>
              <a:rPr lang="de-DE" dirty="0" smtClean="0"/>
              <a:t>Hauptziel: Statistische Auswertung, Data Mining</a:t>
            </a:r>
          </a:p>
          <a:p>
            <a:pPr lvl="1"/>
            <a:r>
              <a:rPr lang="de-DE" dirty="0" smtClean="0"/>
              <a:t>Schnell zu implementieren</a:t>
            </a:r>
          </a:p>
          <a:p>
            <a:pPr lvl="1"/>
            <a:r>
              <a:rPr lang="de-DE" dirty="0" smtClean="0"/>
              <a:t>Viele Methoden und Anwendungsgebiete</a:t>
            </a:r>
          </a:p>
          <a:p>
            <a:pPr lvl="1"/>
            <a:r>
              <a:rPr lang="de-DE" dirty="0" smtClean="0"/>
              <a:t>Nicht zu verwenden bei …</a:t>
            </a:r>
          </a:p>
          <a:p>
            <a:r>
              <a:rPr lang="de-DE" dirty="0" smtClean="0"/>
              <a:t>Historisch: GNU-Implementierung von S, inspiriert von </a:t>
            </a:r>
            <a:r>
              <a:rPr lang="de-DE" dirty="0" err="1" smtClean="0"/>
              <a:t>Scheme</a:t>
            </a:r>
            <a:endParaRPr lang="de-DE" dirty="0" smtClean="0"/>
          </a:p>
          <a:p>
            <a:pPr lvl="1"/>
            <a:r>
              <a:rPr lang="de-DE" dirty="0" smtClean="0"/>
              <a:t>(i.e., </a:t>
            </a:r>
            <a:r>
              <a:rPr lang="de-DE" dirty="0" err="1" smtClean="0"/>
              <a:t>old‘n‘rusty</a:t>
            </a:r>
            <a:r>
              <a:rPr lang="de-DE" dirty="0" smtClean="0"/>
              <a:t>)</a:t>
            </a:r>
          </a:p>
          <a:p>
            <a:r>
              <a:rPr lang="de-DE" dirty="0" smtClean="0"/>
              <a:t>Freie Software, freie Bibliotheken</a:t>
            </a:r>
          </a:p>
        </p:txBody>
      </p:sp>
    </p:spTree>
    <p:extLst>
      <p:ext uri="{BB962C8B-B14F-4D97-AF65-F5344CB8AC3E}">
        <p14:creationId xmlns:p14="http://schemas.microsoft.com/office/powerpoint/2010/main" val="216154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334800"/>
            <a:ext cx="8208000" cy="369332"/>
          </a:xfrm>
        </p:spPr>
        <p:txBody>
          <a:bodyPr/>
          <a:lstStyle/>
          <a:p>
            <a:r>
              <a:rPr lang="de-DE" dirty="0"/>
              <a:t>Nächste Schritte</a:t>
            </a:r>
            <a:r>
              <a:rPr lang="de-DE" dirty="0" smtClean="0"/>
              <a:t>: Deskriptive Statistik</a:t>
            </a:r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2784066" cy="2235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179512" y="908720"/>
            <a:ext cx="8424936" cy="64807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6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2pPr>
            <a:lvl3pPr marL="108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3pPr>
            <a:lvl4pPr marL="144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4pPr>
            <a:lvl5pPr marL="180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5pPr>
            <a:lvl6pPr marL="18875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3447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28019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2591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dirty="0"/>
              <a:t>Plots (Punkte, Linien, </a:t>
            </a:r>
            <a:r>
              <a:rPr lang="de-DE" dirty="0" err="1"/>
              <a:t>Boxplots</a:t>
            </a:r>
            <a:r>
              <a:rPr lang="de-DE" dirty="0"/>
              <a:t>, </a:t>
            </a:r>
            <a:r>
              <a:rPr lang="de-DE" dirty="0" err="1"/>
              <a:t>Barplots</a:t>
            </a:r>
            <a:r>
              <a:rPr lang="de-DE" dirty="0"/>
              <a:t>, </a:t>
            </a:r>
            <a:r>
              <a:rPr lang="de-DE" dirty="0" smtClean="0"/>
              <a:t>Kurven,…)</a:t>
            </a:r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111" y="1323026"/>
            <a:ext cx="2586416" cy="2074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55274"/>
            <a:ext cx="2709094" cy="217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35894"/>
            <a:ext cx="3064638" cy="2458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351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334800"/>
            <a:ext cx="8208000" cy="369332"/>
          </a:xfrm>
        </p:spPr>
        <p:txBody>
          <a:bodyPr/>
          <a:lstStyle/>
          <a:p>
            <a:r>
              <a:rPr lang="de-DE" dirty="0"/>
              <a:t>Nächste Schritte: </a:t>
            </a:r>
            <a:r>
              <a:rPr lang="de-DE" dirty="0" smtClean="0"/>
              <a:t>Induktive </a:t>
            </a:r>
            <a:r>
              <a:rPr lang="de-DE" dirty="0"/>
              <a:t>Statistik</a:t>
            </a:r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179512" y="908720"/>
            <a:ext cx="8424936" cy="48965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6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2pPr>
            <a:lvl3pPr marL="108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3pPr>
            <a:lvl4pPr marL="144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4pPr>
            <a:lvl5pPr marL="180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5pPr>
            <a:lvl6pPr marL="18875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3447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28019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2591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dirty="0" smtClean="0"/>
              <a:t>Einfache </a:t>
            </a:r>
            <a:r>
              <a:rPr lang="de-DE" dirty="0" err="1" smtClean="0"/>
              <a:t>univariate</a:t>
            </a:r>
            <a:r>
              <a:rPr lang="de-DE" dirty="0" smtClean="0"/>
              <a:t> Tests (</a:t>
            </a:r>
            <a:r>
              <a:rPr lang="de-DE" dirty="0" err="1" smtClean="0"/>
              <a:t>student‘s</a:t>
            </a:r>
            <a:r>
              <a:rPr lang="de-DE" dirty="0" smtClean="0"/>
              <a:t> t </a:t>
            </a:r>
            <a:r>
              <a:rPr lang="de-DE" dirty="0" err="1" smtClean="0"/>
              <a:t>test</a:t>
            </a:r>
            <a:r>
              <a:rPr lang="de-DE" dirty="0" smtClean="0"/>
              <a:t>, chi²-test, etc.)</a:t>
            </a:r>
          </a:p>
          <a:p>
            <a:r>
              <a:rPr lang="de-DE" dirty="0" smtClean="0"/>
              <a:t>Modelle mehrere Variablen (ANOVA, lineare Modelle, generalisierte lineare Modelle)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Nicht-parametrische Statistik (GAM</a:t>
            </a:r>
            <a:r>
              <a:rPr lang="de-DE" dirty="0"/>
              <a:t>, </a:t>
            </a:r>
            <a:r>
              <a:rPr lang="de-DE" dirty="0" err="1" smtClean="0"/>
              <a:t>Wilcoxon</a:t>
            </a:r>
            <a:r>
              <a:rPr lang="de-DE" dirty="0" smtClean="0"/>
              <a:t>, </a:t>
            </a:r>
            <a:r>
              <a:rPr lang="de-DE" dirty="0"/>
              <a:t>Mann–Whitney </a:t>
            </a:r>
            <a:r>
              <a:rPr lang="de-DE" dirty="0" smtClean="0"/>
              <a:t>U)</a:t>
            </a:r>
          </a:p>
          <a:p>
            <a:r>
              <a:rPr lang="de-DE" dirty="0" smtClean="0"/>
              <a:t>Multivariate Statistik (MANOVA)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30531"/>
            <a:ext cx="3753222" cy="301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462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334800"/>
            <a:ext cx="8208000" cy="369332"/>
          </a:xfrm>
        </p:spPr>
        <p:txBody>
          <a:bodyPr/>
          <a:lstStyle/>
          <a:p>
            <a:r>
              <a:rPr lang="de-DE" dirty="0"/>
              <a:t>Nächste Schritte</a:t>
            </a:r>
            <a:r>
              <a:rPr lang="de-DE" dirty="0" smtClean="0"/>
              <a:t>: </a:t>
            </a:r>
            <a:r>
              <a:rPr lang="de-DE" dirty="0" err="1" smtClean="0"/>
              <a:t>Machine</a:t>
            </a:r>
            <a:r>
              <a:rPr lang="de-DE" dirty="0" smtClean="0"/>
              <a:t> Learning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725" y="692696"/>
            <a:ext cx="8208000" cy="4248150"/>
          </a:xfrm>
        </p:spPr>
        <p:txBody>
          <a:bodyPr/>
          <a:lstStyle/>
          <a:p>
            <a:r>
              <a:rPr lang="de-DE" dirty="0" smtClean="0"/>
              <a:t>Unbegrenzte Möglichkeiten (SVM, Clustering, etc. pp.)</a:t>
            </a:r>
            <a:endParaRPr lang="de-DE" dirty="0"/>
          </a:p>
        </p:txBody>
      </p:sp>
      <p:pic>
        <p:nvPicPr>
          <p:cNvPr id="4099" name="Picture 3" descr="\\olymp\homes2\rnomics\Ribolution\COPD Arrays\Kompartimentanalyse\2014-06-16\figures_contrasts_copd_Sputum_Cell_Pellet_for_ncRNA\toptablesplot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3578088" cy="511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ilo.buschmann\Desktop\pcaplots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80728"/>
            <a:ext cx="2434580" cy="243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ilo.buschmann\Desktop\pcaplots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638" y="3368056"/>
            <a:ext cx="2869256" cy="286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77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334800"/>
            <a:ext cx="8208000" cy="369332"/>
          </a:xfrm>
        </p:spPr>
        <p:txBody>
          <a:bodyPr/>
          <a:lstStyle/>
          <a:p>
            <a:r>
              <a:rPr lang="de-DE" dirty="0" smtClean="0"/>
              <a:t>Nächste Schritte</a:t>
            </a:r>
            <a:r>
              <a:rPr lang="de-DE" dirty="0"/>
              <a:t>: </a:t>
            </a:r>
            <a:r>
              <a:rPr lang="de-DE" dirty="0" smtClean="0"/>
              <a:t>Funktionalität erweitern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Zusatzfunktionalität in Form von „Packages“ die in einer Bibliothek hinterlegt werden</a:t>
            </a:r>
          </a:p>
          <a:p>
            <a:r>
              <a:rPr lang="de-DE" dirty="0" smtClean="0"/>
              <a:t>Sammlung von zusammengehörigen Funktionen, Klassen, Daten</a:t>
            </a:r>
          </a:p>
          <a:p>
            <a:r>
              <a:rPr lang="de-DE" dirty="0" smtClean="0"/>
              <a:t>2 (+1)Hauptquellen:</a:t>
            </a:r>
          </a:p>
          <a:p>
            <a:pPr lvl="1"/>
            <a:r>
              <a:rPr lang="de-DE" dirty="0" smtClean="0"/>
              <a:t>CRAN, in </a:t>
            </a:r>
            <a:r>
              <a:rPr lang="de-DE" dirty="0"/>
              <a:t>R eingebaut: </a:t>
            </a:r>
            <a:r>
              <a:rPr lang="de-DE" dirty="0">
                <a:hlinkClick r:id="rId2"/>
              </a:rPr>
              <a:t>http://cran.r-project.org</a:t>
            </a:r>
            <a:r>
              <a:rPr lang="de-DE" dirty="0" smtClean="0">
                <a:hlinkClick r:id="rId2"/>
              </a:rPr>
              <a:t>/</a:t>
            </a:r>
            <a:endParaRPr lang="de-DE" dirty="0" smtClean="0"/>
          </a:p>
          <a:p>
            <a:pPr lvl="1"/>
            <a:r>
              <a:rPr lang="de-DE" dirty="0" err="1" smtClean="0"/>
              <a:t>Bioconductor</a:t>
            </a:r>
            <a:r>
              <a:rPr lang="de-DE" dirty="0"/>
              <a:t>: </a:t>
            </a:r>
            <a:r>
              <a:rPr lang="de-DE" dirty="0">
                <a:hlinkClick r:id="rId3"/>
              </a:rPr>
              <a:t>http://www.bioconductor.org</a:t>
            </a:r>
            <a:r>
              <a:rPr lang="de-DE" dirty="0" smtClean="0">
                <a:hlinkClick r:id="rId3"/>
              </a:rPr>
              <a:t>/</a:t>
            </a:r>
            <a:endParaRPr lang="de-DE" dirty="0" smtClean="0"/>
          </a:p>
          <a:p>
            <a:pPr lvl="1"/>
            <a:r>
              <a:rPr lang="de-DE" dirty="0" smtClean="0"/>
              <a:t>Alpha / In-Development</a:t>
            </a:r>
            <a:r>
              <a:rPr lang="de-DE" dirty="0"/>
              <a:t>: </a:t>
            </a:r>
            <a:r>
              <a:rPr lang="de-DE" dirty="0">
                <a:hlinkClick r:id="rId4"/>
              </a:rPr>
              <a:t>https://r-forge.r-project.org/</a:t>
            </a: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046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334800"/>
            <a:ext cx="8208000" cy="369332"/>
          </a:xfrm>
        </p:spPr>
        <p:txBody>
          <a:bodyPr/>
          <a:lstStyle/>
          <a:p>
            <a:r>
              <a:rPr lang="de-DE" dirty="0"/>
              <a:t>Nächste Schritte: Funktionalität erweitern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764704"/>
            <a:ext cx="8208000" cy="5328592"/>
          </a:xfrm>
        </p:spPr>
        <p:txBody>
          <a:bodyPr/>
          <a:lstStyle/>
          <a:p>
            <a:r>
              <a:rPr lang="de-DE" dirty="0"/>
              <a:t>Installation von CRAN-Paketen: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R&gt; 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install.packages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("ggplot2")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Installing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package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into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‘/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home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tibu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/R/x86_64-pc-linux-gnu-library/3.1’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[…]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 DONE 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ggplot2)</a:t>
            </a:r>
          </a:p>
          <a:p>
            <a:r>
              <a:rPr lang="de-DE" dirty="0" smtClean="0"/>
              <a:t>Updates:</a:t>
            </a:r>
          </a:p>
          <a:p>
            <a:pPr marL="0" lvl="0" indent="0">
              <a:spcAft>
                <a:spcPts val="0"/>
              </a:spcAft>
              <a:buClr>
                <a:srgbClr val="179C7D"/>
              </a:buClr>
              <a:buNone/>
            </a:pPr>
            <a:r>
              <a:rPr lang="de-DE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R&gt; </a:t>
            </a:r>
            <a:r>
              <a:rPr lang="de-DE" sz="14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update.packages</a:t>
            </a:r>
            <a:r>
              <a:rPr lang="de-DE" sz="14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Aft>
                <a:spcPts val="0"/>
              </a:spcAft>
              <a:buClr>
                <a:srgbClr val="179C7D"/>
              </a:buClr>
              <a:buNone/>
            </a:pPr>
            <a:r>
              <a:rPr lang="de-DE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R&gt; </a:t>
            </a:r>
            <a:r>
              <a:rPr lang="de-DE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update.packages</a:t>
            </a:r>
            <a:r>
              <a:rPr lang="de-DE" sz="14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("ggplot2")</a:t>
            </a:r>
            <a:endParaRPr lang="de-DE" sz="14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>
              <a:spcAft>
                <a:spcPts val="0"/>
              </a:spcAft>
              <a:buClr>
                <a:srgbClr val="179C7D"/>
              </a:buClr>
              <a:buNone/>
            </a:pPr>
            <a:endParaRPr lang="de-DE" sz="1400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>
              <a:spcAft>
                <a:spcPts val="0"/>
              </a:spcAft>
              <a:buClr>
                <a:srgbClr val="179C7D"/>
              </a:buClr>
              <a:buNone/>
            </a:pPr>
            <a:endParaRPr lang="de-DE" sz="14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dirty="0" smtClean="0"/>
              <a:t>Liste:</a:t>
            </a:r>
          </a:p>
          <a:p>
            <a:pPr marL="0" lvl="0" indent="0">
              <a:spcAft>
                <a:spcPts val="0"/>
              </a:spcAft>
              <a:buClr>
                <a:srgbClr val="179C7D"/>
              </a:buClr>
              <a:buNone/>
            </a:pPr>
            <a:r>
              <a:rPr lang="de-DE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R&gt; </a:t>
            </a:r>
            <a:r>
              <a:rPr lang="de-DE" sz="14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installed.packages</a:t>
            </a:r>
            <a:r>
              <a:rPr lang="de-DE" sz="14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de-DE" dirty="0" smtClean="0"/>
          </a:p>
          <a:p>
            <a:r>
              <a:rPr lang="de-DE" dirty="0" smtClean="0"/>
              <a:t>Installation von </a:t>
            </a:r>
            <a:r>
              <a:rPr lang="de-DE" dirty="0" err="1" smtClean="0"/>
              <a:t>Bioconductor</a:t>
            </a:r>
            <a:r>
              <a:rPr lang="de-DE" dirty="0" smtClean="0"/>
              <a:t>-Paketen: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source</a:t>
            </a:r>
            <a:r>
              <a:rPr lang="de-DE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("http://bioconductor.org/</a:t>
            </a:r>
            <a:r>
              <a:rPr lang="de-DE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biocLite.R</a:t>
            </a:r>
            <a:r>
              <a:rPr lang="de-DE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biocLite</a:t>
            </a:r>
            <a:r>
              <a:rPr lang="de-DE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buNone/>
            </a:pPr>
            <a:r>
              <a:rPr lang="de-DE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biocLite</a:t>
            </a:r>
            <a:r>
              <a:rPr lang="de-DE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(c("</a:t>
            </a:r>
            <a:r>
              <a:rPr lang="de-DE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GenomicFeatures</a:t>
            </a:r>
            <a:r>
              <a:rPr lang="de-DE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", "</a:t>
            </a:r>
            <a:r>
              <a:rPr lang="de-DE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AnnotationDbi</a:t>
            </a:r>
            <a:r>
              <a:rPr lang="de-DE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"))</a:t>
            </a:r>
          </a:p>
          <a:p>
            <a:r>
              <a:rPr lang="de-DE" dirty="0" smtClean="0">
                <a:latin typeface="+mj-lt"/>
                <a:cs typeface="Courier New" panose="02070309020205020404" pitchFamily="49" charset="0"/>
              </a:rPr>
              <a:t>Laden von Paketen:</a:t>
            </a:r>
          </a:p>
          <a:p>
            <a:pPr marL="0" indent="0">
              <a:buNone/>
            </a:pP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de-DE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ibrary</a:t>
            </a:r>
            <a:r>
              <a:rPr lang="de-DE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("ggplot2")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library</a:t>
            </a:r>
            <a:r>
              <a:rPr lang="de-DE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de-DE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GenomicFeatures</a:t>
            </a:r>
            <a:r>
              <a:rPr lang="de-DE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</p:txBody>
      </p:sp>
      <p:sp>
        <p:nvSpPr>
          <p:cNvPr id="4" name="Rechteck 3"/>
          <p:cNvSpPr/>
          <p:nvPr/>
        </p:nvSpPr>
        <p:spPr bwMode="auto">
          <a:xfrm rot="2700000">
            <a:off x="7090160" y="258528"/>
            <a:ext cx="2448272" cy="1008112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utiger LT Com 55 Roman" pitchFamily="34" charset="0"/>
              </a:rPr>
              <a:t>Live</a:t>
            </a:r>
          </a:p>
        </p:txBody>
      </p:sp>
    </p:spTree>
    <p:extLst>
      <p:ext uri="{BB962C8B-B14F-4D97-AF65-F5344CB8AC3E}">
        <p14:creationId xmlns:p14="http://schemas.microsoft.com/office/powerpoint/2010/main" val="389701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334800"/>
            <a:ext cx="8208000" cy="369332"/>
          </a:xfrm>
        </p:spPr>
        <p:txBody>
          <a:bodyPr/>
          <a:lstStyle/>
          <a:p>
            <a:r>
              <a:rPr lang="de-DE" dirty="0"/>
              <a:t>Nächste Schritte: </a:t>
            </a:r>
            <a:r>
              <a:rPr lang="de-DE" dirty="0" smtClean="0"/>
              <a:t>Alternative: Task Views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764704"/>
            <a:ext cx="8208000" cy="5328592"/>
          </a:xfrm>
        </p:spPr>
        <p:txBody>
          <a:bodyPr/>
          <a:lstStyle/>
          <a:p>
            <a:r>
              <a:rPr lang="de-DE" dirty="0" smtClean="0"/>
              <a:t>Installation </a:t>
            </a:r>
            <a:r>
              <a:rPr lang="de-DE" dirty="0"/>
              <a:t>von </a:t>
            </a:r>
            <a:r>
              <a:rPr lang="de-DE" dirty="0" smtClean="0"/>
              <a:t>CRAN Task Views: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R&gt; </a:t>
            </a:r>
            <a:r>
              <a:rPr lang="de-DE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install.packages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ctv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R&gt; </a:t>
            </a:r>
            <a:r>
              <a:rPr lang="de-DE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library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ctv</a:t>
            </a:r>
            <a:r>
              <a:rPr lang="de-DE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R&gt; </a:t>
            </a:r>
            <a:r>
              <a:rPr lang="de-DE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install.views</a:t>
            </a:r>
            <a:r>
              <a:rPr lang="de-DE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("Cluster")</a:t>
            </a:r>
          </a:p>
          <a:p>
            <a:pPr marL="0" indent="0">
              <a:spcAft>
                <a:spcPts val="0"/>
              </a:spcAft>
              <a:buNone/>
            </a:pPr>
            <a:endParaRPr lang="de-DE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</a:pPr>
            <a:r>
              <a:rPr lang="de-DE" dirty="0" smtClean="0">
                <a:cs typeface="Courier New" panose="02070309020205020404" pitchFamily="49" charset="0"/>
              </a:rPr>
              <a:t>Andere </a:t>
            </a:r>
            <a:r>
              <a:rPr lang="de-DE" dirty="0" err="1" smtClean="0">
                <a:cs typeface="Courier New" panose="02070309020205020404" pitchFamily="49" charset="0"/>
              </a:rPr>
              <a:t>Beispielviews</a:t>
            </a:r>
            <a:r>
              <a:rPr lang="de-DE" dirty="0" smtClean="0">
                <a:cs typeface="Courier New" panose="02070309020205020404" pitchFamily="49" charset="0"/>
              </a:rPr>
              <a:t>:</a:t>
            </a:r>
          </a:p>
          <a:p>
            <a:pPr lvl="1">
              <a:spcAft>
                <a:spcPts val="0"/>
              </a:spcAft>
            </a:pPr>
            <a:r>
              <a:rPr lang="de-DE" dirty="0" err="1" smtClean="0">
                <a:cs typeface="Courier New" panose="02070309020205020404" pitchFamily="49" charset="0"/>
              </a:rPr>
              <a:t>Bayesian</a:t>
            </a:r>
            <a:endParaRPr lang="de-DE" dirty="0" smtClean="0">
              <a:cs typeface="Courier New" panose="02070309020205020404" pitchFamily="49" charset="0"/>
            </a:endParaRPr>
          </a:p>
          <a:p>
            <a:pPr lvl="1">
              <a:spcAft>
                <a:spcPts val="0"/>
              </a:spcAft>
            </a:pPr>
            <a:r>
              <a:rPr lang="de-DE" dirty="0" err="1" smtClean="0">
                <a:cs typeface="Courier New" panose="02070309020205020404" pitchFamily="49" charset="0"/>
              </a:rPr>
              <a:t>Econometrics</a:t>
            </a:r>
            <a:endParaRPr lang="de-DE" dirty="0" smtClean="0">
              <a:cs typeface="Courier New" panose="02070309020205020404" pitchFamily="49" charset="0"/>
            </a:endParaRPr>
          </a:p>
          <a:p>
            <a:pPr lvl="1">
              <a:spcAft>
                <a:spcPts val="0"/>
              </a:spcAft>
            </a:pPr>
            <a:r>
              <a:rPr lang="de-DE" dirty="0" err="1">
                <a:cs typeface="Courier New" panose="02070309020205020404" pitchFamily="49" charset="0"/>
              </a:rPr>
              <a:t>Genetics</a:t>
            </a:r>
            <a:endParaRPr lang="de-DE" dirty="0"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</a:pPr>
            <a:r>
              <a:rPr lang="de-DE" dirty="0" smtClean="0">
                <a:cs typeface="Courier New" panose="02070309020205020404" pitchFamily="49" charset="0"/>
              </a:rPr>
              <a:t>Update</a:t>
            </a:r>
          </a:p>
          <a:p>
            <a:pPr marL="0" lvl="0" indent="0">
              <a:spcAft>
                <a:spcPts val="0"/>
              </a:spcAft>
              <a:buClr>
                <a:srgbClr val="179C7D"/>
              </a:buClr>
              <a:buNone/>
            </a:pPr>
            <a:r>
              <a:rPr lang="de-DE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R&gt; </a:t>
            </a:r>
            <a:r>
              <a:rPr lang="de-DE" sz="14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update.views</a:t>
            </a:r>
            <a:r>
              <a:rPr lang="de-DE" sz="14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de-DE" sz="14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</a:pPr>
            <a:endParaRPr lang="de-DE" dirty="0" smtClean="0"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</a:pPr>
            <a:endParaRPr lang="de-DE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hteck 3"/>
          <p:cNvSpPr/>
          <p:nvPr/>
        </p:nvSpPr>
        <p:spPr bwMode="auto">
          <a:xfrm rot="2700000">
            <a:off x="7090160" y="258528"/>
            <a:ext cx="2448272" cy="1008112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utiger LT Com 55 Roman" pitchFamily="34" charset="0"/>
              </a:rPr>
              <a:t>Live</a:t>
            </a:r>
          </a:p>
        </p:txBody>
      </p:sp>
    </p:spTree>
    <p:extLst>
      <p:ext uri="{BB962C8B-B14F-4D97-AF65-F5344CB8AC3E}">
        <p14:creationId xmlns:p14="http://schemas.microsoft.com/office/powerpoint/2010/main" val="155719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334800"/>
            <a:ext cx="8208000" cy="369332"/>
          </a:xfrm>
        </p:spPr>
        <p:txBody>
          <a:bodyPr/>
          <a:lstStyle/>
          <a:p>
            <a:r>
              <a:rPr lang="de-DE" dirty="0"/>
              <a:t>Nächste Schritte: Funktionalität erweitern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725" y="692696"/>
            <a:ext cx="8208000" cy="2231826"/>
          </a:xfrm>
        </p:spPr>
        <p:txBody>
          <a:bodyPr/>
          <a:lstStyle/>
          <a:p>
            <a:r>
              <a:rPr lang="de-DE" dirty="0" smtClean="0"/>
              <a:t>Größter Unterschied zu </a:t>
            </a:r>
            <a:r>
              <a:rPr lang="de-DE" dirty="0" err="1" smtClean="0"/>
              <a:t>jar</a:t>
            </a:r>
            <a:r>
              <a:rPr lang="de-DE" dirty="0" smtClean="0"/>
              <a:t>, CPAN, CTAN, </a:t>
            </a:r>
            <a:r>
              <a:rPr lang="de-DE" dirty="0" err="1" smtClean="0"/>
              <a:t>etc</a:t>
            </a:r>
            <a:r>
              <a:rPr lang="de-DE" dirty="0" smtClean="0"/>
              <a:t>: Wissenschaftliche Veröffentlichungen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4713972" cy="1135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Users\TILO~1.BUS\AppData\Local\Temp\VMwareDnD\2a4a6633\fdrtool_selec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97677"/>
            <a:ext cx="5327996" cy="136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12912" y="3998403"/>
            <a:ext cx="83529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R&gt; 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citation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fdrtool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pPr>
              <a:spcAft>
                <a:spcPts val="0"/>
              </a:spcAft>
            </a:pPr>
            <a:endParaRPr lang="de-DE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</a:pP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cite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package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‘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fdrtool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 in 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publications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>
              <a:spcAft>
                <a:spcPts val="0"/>
              </a:spcAft>
            </a:pPr>
            <a:endParaRPr lang="de-DE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</a:pP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Bernd Klaus 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Korbinian 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Strimmer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 (2014). 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fdrtool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Estimation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endParaRPr lang="de-DE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</a:pP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(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Local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Discovery Rates 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Higher 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Criticism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 R 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package</a:t>
            </a:r>
            <a:endParaRPr lang="de-DE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</a:pP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version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1.2.12. http://CRAN.R-project.org/package=fdrtool</a:t>
            </a:r>
          </a:p>
          <a:p>
            <a:pPr>
              <a:spcAft>
                <a:spcPts val="0"/>
              </a:spcAft>
            </a:pPr>
            <a:endParaRPr lang="de-DE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91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334800"/>
            <a:ext cx="8208000" cy="369332"/>
          </a:xfrm>
        </p:spPr>
        <p:txBody>
          <a:bodyPr/>
          <a:lstStyle/>
          <a:p>
            <a:r>
              <a:rPr lang="de-DE" dirty="0"/>
              <a:t>Nächste Schritte: </a:t>
            </a:r>
            <a:r>
              <a:rPr lang="de-DE" dirty="0" smtClean="0"/>
              <a:t>Beliebte Pakete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764704"/>
            <a:ext cx="8208000" cy="5328592"/>
          </a:xfrm>
        </p:spPr>
        <p:txBody>
          <a:bodyPr/>
          <a:lstStyle/>
          <a:p>
            <a:r>
              <a:rPr lang="de-DE" dirty="0" smtClean="0"/>
              <a:t>ggplot2 – Graphiken für Dunkle Magier</a:t>
            </a:r>
          </a:p>
          <a:p>
            <a:r>
              <a:rPr lang="de-DE" dirty="0" err="1" smtClean="0"/>
              <a:t>Rcpp</a:t>
            </a:r>
            <a:r>
              <a:rPr lang="de-DE" dirty="0" smtClean="0"/>
              <a:t> – C/C++-Integration</a:t>
            </a:r>
          </a:p>
          <a:p>
            <a:r>
              <a:rPr lang="de-DE" dirty="0" err="1" smtClean="0"/>
              <a:t>Hmisc</a:t>
            </a:r>
            <a:r>
              <a:rPr lang="de-DE" dirty="0" smtClean="0"/>
              <a:t> - </a:t>
            </a:r>
            <a:r>
              <a:rPr lang="de-DE" dirty="0" err="1"/>
              <a:t>Harrell</a:t>
            </a:r>
            <a:r>
              <a:rPr lang="de-DE" dirty="0"/>
              <a:t> </a:t>
            </a:r>
            <a:r>
              <a:rPr lang="de-DE" dirty="0" err="1" smtClean="0"/>
              <a:t>Miscellaneous</a:t>
            </a:r>
            <a:endParaRPr lang="de-DE" dirty="0" smtClean="0"/>
          </a:p>
          <a:p>
            <a:r>
              <a:rPr lang="de-DE" dirty="0" err="1" smtClean="0"/>
              <a:t>zoo</a:t>
            </a:r>
            <a:r>
              <a:rPr lang="de-DE" dirty="0" smtClean="0"/>
              <a:t> – Zeitserien</a:t>
            </a:r>
          </a:p>
          <a:p>
            <a:r>
              <a:rPr lang="de-DE" dirty="0" err="1" smtClean="0"/>
              <a:t>plyr</a:t>
            </a:r>
            <a:r>
              <a:rPr lang="de-DE" dirty="0"/>
              <a:t> </a:t>
            </a:r>
            <a:r>
              <a:rPr lang="de-DE" dirty="0" smtClean="0"/>
              <a:t>– „</a:t>
            </a:r>
            <a:r>
              <a:rPr lang="de-DE" dirty="0" err="1" smtClean="0"/>
              <a:t>splitting</a:t>
            </a:r>
            <a:r>
              <a:rPr lang="de-DE" dirty="0" smtClean="0"/>
              <a:t>, </a:t>
            </a:r>
            <a:r>
              <a:rPr lang="de-DE" dirty="0" err="1" smtClean="0"/>
              <a:t>applying</a:t>
            </a:r>
            <a:r>
              <a:rPr lang="de-DE" dirty="0" smtClean="0"/>
              <a:t>, </a:t>
            </a:r>
            <a:r>
              <a:rPr lang="de-DE" dirty="0" err="1" smtClean="0"/>
              <a:t>combining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“</a:t>
            </a:r>
          </a:p>
          <a:p>
            <a:r>
              <a:rPr lang="de-DE" dirty="0" smtClean="0"/>
              <a:t>reshape2 – Daten umformen (normalisieren, </a:t>
            </a:r>
            <a:r>
              <a:rPr lang="de-DE" dirty="0" err="1" smtClean="0"/>
              <a:t>denormalisieren</a:t>
            </a:r>
            <a:r>
              <a:rPr lang="de-DE" dirty="0" smtClean="0"/>
              <a:t>, </a:t>
            </a:r>
            <a:r>
              <a:rPr lang="de-DE" dirty="0" err="1" smtClean="0"/>
              <a:t>etc</a:t>
            </a:r>
            <a:r>
              <a:rPr lang="de-DE" dirty="0" smtClean="0"/>
              <a:t>)</a:t>
            </a:r>
          </a:p>
          <a:p>
            <a:r>
              <a:rPr lang="de-DE" dirty="0" err="1" smtClean="0"/>
              <a:t>stringr</a:t>
            </a:r>
            <a:r>
              <a:rPr lang="de-DE" dirty="0" smtClean="0"/>
              <a:t> – einfacher mit Strings arbeiten </a:t>
            </a:r>
          </a:p>
        </p:txBody>
      </p:sp>
    </p:spTree>
    <p:extLst>
      <p:ext uri="{BB962C8B-B14F-4D97-AF65-F5344CB8AC3E}">
        <p14:creationId xmlns:p14="http://schemas.microsoft.com/office/powerpoint/2010/main" val="16857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334800"/>
            <a:ext cx="8208000" cy="369332"/>
          </a:xfrm>
        </p:spPr>
        <p:txBody>
          <a:bodyPr/>
          <a:lstStyle/>
          <a:p>
            <a:r>
              <a:rPr lang="de-DE" dirty="0" smtClean="0"/>
              <a:t>Erste Statistik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725" y="1124744"/>
            <a:ext cx="8208000" cy="4248150"/>
          </a:xfrm>
        </p:spPr>
        <p:txBody>
          <a:bodyPr/>
          <a:lstStyle/>
          <a:p>
            <a:r>
              <a:rPr lang="de-DE" dirty="0" smtClean="0"/>
              <a:t>Ablauf einer statistischen Erhebung:</a:t>
            </a:r>
          </a:p>
          <a:p>
            <a:pPr lvl="1"/>
            <a:r>
              <a:rPr lang="de-DE" dirty="0" smtClean="0"/>
              <a:t>1. Hypothesen überlegen</a:t>
            </a:r>
          </a:p>
          <a:p>
            <a:pPr lvl="1"/>
            <a:r>
              <a:rPr lang="de-DE" dirty="0" smtClean="0"/>
              <a:t>2</a:t>
            </a:r>
            <a:r>
              <a:rPr lang="de-DE" dirty="0"/>
              <a:t>. Überdenken Sie ihre Variablen</a:t>
            </a:r>
          </a:p>
          <a:p>
            <a:pPr lvl="2"/>
            <a:r>
              <a:rPr lang="de-DE" dirty="0"/>
              <a:t>Welche Skala? (Nominalskala, Ordinalskala, </a:t>
            </a:r>
            <a:r>
              <a:rPr lang="de-DE" dirty="0" err="1"/>
              <a:t>Intervalskala</a:t>
            </a:r>
            <a:r>
              <a:rPr lang="de-DE" dirty="0"/>
              <a:t>/Verhältnisskala</a:t>
            </a:r>
            <a:r>
              <a:rPr lang="de-DE" dirty="0" smtClean="0"/>
              <a:t>)</a:t>
            </a:r>
          </a:p>
          <a:p>
            <a:pPr lvl="2"/>
            <a:r>
              <a:rPr lang="de-DE" dirty="0"/>
              <a:t>Welche Variable ist unabhängig, welche abhängig?</a:t>
            </a:r>
          </a:p>
          <a:p>
            <a:pPr lvl="2"/>
            <a:r>
              <a:rPr lang="de-DE" dirty="0"/>
              <a:t>Welche Verteilung? (diskret, kontinuierlich, normalverteilt, </a:t>
            </a:r>
            <a:r>
              <a:rPr lang="de-DE" dirty="0" err="1"/>
              <a:t>binomial</a:t>
            </a:r>
            <a:r>
              <a:rPr lang="de-DE" dirty="0"/>
              <a:t>, etc.)</a:t>
            </a:r>
          </a:p>
          <a:p>
            <a:pPr lvl="1"/>
            <a:r>
              <a:rPr lang="de-DE" dirty="0" smtClean="0"/>
              <a:t>3. Legen sie sich ihre statistischen Hilfsmittel zurecht: Welche Tests? Mit welchen Daten? Was erwarte ich?</a:t>
            </a:r>
          </a:p>
          <a:p>
            <a:pPr lvl="1"/>
            <a:r>
              <a:rPr lang="de-DE" dirty="0" smtClean="0"/>
              <a:t>4. Erheben Sie Ihre Daten/ Führen Sie ihr Experiment durch.</a:t>
            </a:r>
          </a:p>
          <a:p>
            <a:pPr lvl="1"/>
            <a:r>
              <a:rPr lang="de-DE" dirty="0" smtClean="0"/>
              <a:t>5. Beginnen Sie ihre Auswertung mit deskriptiver Statistik</a:t>
            </a:r>
          </a:p>
          <a:p>
            <a:pPr lvl="1"/>
            <a:r>
              <a:rPr lang="de-DE" dirty="0" smtClean="0"/>
              <a:t>6. Danach beginnen sie mit explorativer Statistik oder Hypothesentesten (Sie hatten vorher Hypothesen, nicht wahr?)</a:t>
            </a:r>
          </a:p>
        </p:txBody>
      </p:sp>
    </p:spTree>
    <p:extLst>
      <p:ext uri="{BB962C8B-B14F-4D97-AF65-F5344CB8AC3E}">
        <p14:creationId xmlns:p14="http://schemas.microsoft.com/office/powerpoint/2010/main" val="193156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334800"/>
            <a:ext cx="8208000" cy="369332"/>
          </a:xfrm>
        </p:spPr>
        <p:txBody>
          <a:bodyPr/>
          <a:lstStyle/>
          <a:p>
            <a:r>
              <a:rPr lang="de-DE" dirty="0" smtClean="0"/>
              <a:t>Erste Statistik: Deskriptive Statistik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107504" y="908720"/>
            <a:ext cx="8856983" cy="2592288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R&gt; mean(patients$SPUTUM_NEUTROPHILS_ABS)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[1] 4.238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R&gt; var(patients$SPUTUM_NEUTROPHILS_ABS)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[1] 41.33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R&gt; mean(patients[patients$Copd == "Y","SPUTUM_NEUTROPHILS_ABS"])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[1] 7.568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R&gt; mean(patients[patients$Copd == "N","SPUTUM_NEUTROPHILS_ABS"])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[1] 0.9071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R&gt; var(patients[patients$Copd == "Y","SPUTUM_NEUTROPHILS_ABS"])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[1] 60.29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R&gt; var(patients[patients$Copd == "N","SPUTUM_NEUTROPHILS_ABS"])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[1] 1.194</a:t>
            </a:r>
          </a:p>
          <a:p>
            <a:pPr marL="0" indent="0">
              <a:spcAft>
                <a:spcPts val="0"/>
              </a:spcAft>
              <a:buNone/>
            </a:pPr>
            <a:endParaRPr lang="pt-B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1547664" y="1628800"/>
            <a:ext cx="4320480" cy="216024"/>
          </a:xfrm>
          <a:prstGeom prst="rect">
            <a:avLst/>
          </a:prstGeom>
          <a:noFill/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utiger LT Com 55 Roman" pitchFamily="34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 rot="2700000">
            <a:off x="7090160" y="258528"/>
            <a:ext cx="2448272" cy="1008112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utiger LT Com 55 Roman" pitchFamily="34" charset="0"/>
              </a:rPr>
              <a:t>Live</a:t>
            </a:r>
          </a:p>
        </p:txBody>
      </p:sp>
    </p:spTree>
    <p:extLst>
      <p:ext uri="{BB962C8B-B14F-4D97-AF65-F5344CB8AC3E}">
        <p14:creationId xmlns:p14="http://schemas.microsoft.com/office/powerpoint/2010/main" val="251106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334800"/>
            <a:ext cx="8208000" cy="369332"/>
          </a:xfrm>
        </p:spPr>
        <p:txBody>
          <a:bodyPr/>
          <a:lstStyle/>
          <a:p>
            <a:r>
              <a:rPr lang="de-DE" dirty="0"/>
              <a:t>Einführung: Wo </a:t>
            </a:r>
            <a:r>
              <a:rPr lang="de-DE" dirty="0" smtClean="0"/>
              <a:t>bekommt man das her?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R „</a:t>
            </a:r>
            <a:r>
              <a:rPr lang="de-DE" dirty="0" err="1" smtClean="0"/>
              <a:t>base</a:t>
            </a:r>
            <a:r>
              <a:rPr lang="de-DE" dirty="0" smtClean="0"/>
              <a:t> </a:t>
            </a:r>
            <a:r>
              <a:rPr lang="de-DE" dirty="0" err="1"/>
              <a:t>s</a:t>
            </a:r>
            <a:r>
              <a:rPr lang="de-DE" dirty="0" err="1" smtClean="0"/>
              <a:t>ystem“für</a:t>
            </a:r>
            <a:r>
              <a:rPr lang="de-DE" dirty="0" smtClean="0"/>
              <a:t> Linux, </a:t>
            </a:r>
            <a:r>
              <a:rPr lang="de-DE" dirty="0" err="1" smtClean="0"/>
              <a:t>MacOSX</a:t>
            </a:r>
            <a:r>
              <a:rPr lang="de-DE" dirty="0" smtClean="0"/>
              <a:t>, Windows </a:t>
            </a:r>
            <a:r>
              <a:rPr lang="de-DE" dirty="0"/>
              <a:t>oder Source von </a:t>
            </a:r>
            <a:r>
              <a:rPr lang="de-DE" dirty="0">
                <a:hlinkClick r:id="rId2"/>
              </a:rPr>
              <a:t>http://www.r-project.org</a:t>
            </a:r>
            <a:r>
              <a:rPr lang="de-DE" dirty="0" smtClean="0">
                <a:hlinkClick r:id="rId2"/>
              </a:rPr>
              <a:t>/</a:t>
            </a:r>
            <a:endParaRPr lang="de-DE" dirty="0" smtClean="0"/>
          </a:p>
          <a:p>
            <a:pPr lvl="1"/>
            <a:r>
              <a:rPr lang="de-DE" dirty="0" smtClean="0"/>
              <a:t>(</a:t>
            </a:r>
            <a:r>
              <a:rPr lang="de-DE" dirty="0" err="1" smtClean="0"/>
              <a:t>UNIXer</a:t>
            </a:r>
            <a:r>
              <a:rPr lang="de-DE" dirty="0" smtClean="0"/>
              <a:t>: ./</a:t>
            </a:r>
            <a:r>
              <a:rPr lang="de-DE" dirty="0" err="1" smtClean="0"/>
              <a:t>configure</a:t>
            </a:r>
            <a:r>
              <a:rPr lang="de-DE" dirty="0" smtClean="0"/>
              <a:t>; </a:t>
            </a:r>
            <a:r>
              <a:rPr lang="de-DE" dirty="0" err="1" smtClean="0"/>
              <a:t>make</a:t>
            </a:r>
            <a:r>
              <a:rPr lang="de-DE" dirty="0" smtClean="0"/>
              <a:t>; </a:t>
            </a:r>
            <a:r>
              <a:rPr lang="de-DE" dirty="0" err="1" smtClean="0"/>
              <a:t>make</a:t>
            </a:r>
            <a:r>
              <a:rPr lang="de-DE" dirty="0" smtClean="0"/>
              <a:t> </a:t>
            </a:r>
            <a:r>
              <a:rPr lang="de-DE" dirty="0" err="1" smtClean="0"/>
              <a:t>install</a:t>
            </a:r>
            <a:r>
              <a:rPr lang="de-DE" dirty="0" smtClean="0"/>
              <a:t>)</a:t>
            </a:r>
            <a:endParaRPr lang="de-DE" dirty="0"/>
          </a:p>
          <a:p>
            <a:r>
              <a:rPr lang="de-DE" dirty="0" smtClean="0"/>
              <a:t>Mein Tipp: Zuerst mit dem </a:t>
            </a:r>
            <a:r>
              <a:rPr lang="de-DE" dirty="0" err="1" smtClean="0"/>
              <a:t>base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 anfangen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apt-get</a:t>
            </a:r>
            <a:r>
              <a:rPr lang="de-D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install</a:t>
            </a:r>
            <a:r>
              <a:rPr lang="de-D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r-base r-base-core r-</a:t>
            </a:r>
            <a:r>
              <a:rPr lang="de-D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recommended</a:t>
            </a:r>
            <a:endParaRPr lang="de-D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638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334800"/>
            <a:ext cx="8208000" cy="369332"/>
          </a:xfrm>
        </p:spPr>
        <p:txBody>
          <a:bodyPr/>
          <a:lstStyle/>
          <a:p>
            <a:r>
              <a:rPr lang="de-DE" dirty="0" smtClean="0"/>
              <a:t>Erste Statistik: Deskriptive Statistik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107504" y="908720"/>
            <a:ext cx="8856983" cy="432048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R&gt; boxplot(SPUTUM_NEUTROPHILS_ABS ~ Copd,data=patients)</a:t>
            </a:r>
          </a:p>
        </p:txBody>
      </p:sp>
      <p:pic>
        <p:nvPicPr>
          <p:cNvPr id="1026" name="Picture 2" descr="C:\Users\TILO~1.BUS\AppData\Local\Temp\VMwareDnD\700cccac\boxplot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6048672" cy="457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 bwMode="auto">
          <a:xfrm>
            <a:off x="1094747" y="890790"/>
            <a:ext cx="2736304" cy="216024"/>
          </a:xfrm>
          <a:prstGeom prst="rect">
            <a:avLst/>
          </a:prstGeom>
          <a:noFill/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utiger LT Com 55 Roman" pitchFamily="34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 rot="2700000">
            <a:off x="7090160" y="258528"/>
            <a:ext cx="2448272" cy="1008112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utiger LT Com 55 Roman" pitchFamily="34" charset="0"/>
              </a:rPr>
              <a:t>Live</a:t>
            </a:r>
          </a:p>
        </p:txBody>
      </p:sp>
    </p:spTree>
    <p:extLst>
      <p:ext uri="{BB962C8B-B14F-4D97-AF65-F5344CB8AC3E}">
        <p14:creationId xmlns:p14="http://schemas.microsoft.com/office/powerpoint/2010/main" val="207178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334800"/>
            <a:ext cx="8208000" cy="369332"/>
          </a:xfrm>
        </p:spPr>
        <p:txBody>
          <a:bodyPr/>
          <a:lstStyle/>
          <a:p>
            <a:r>
              <a:rPr lang="de-DE" dirty="0" smtClean="0"/>
              <a:t>Erste Statistik: Deskriptive Statistik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107504" y="908720"/>
            <a:ext cx="8856983" cy="1224136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R&gt; 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cor(patients$BLOOD_NEUTROPHILS_ABS,patients$SPUTUM_NEUTROPHILS_ABS</a:t>
            </a: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[1] -0.0152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R&gt; plot(patients$BLOOD_NEUTROPHILS_ABS,patients$SPUTUM_NEUTROPHILS_ABS)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R&gt; reg1 &lt;- lm(SPUTUM_NEUTROPHILS_ABS ~ BLOOD_NEUTROPHILS_ABS, data=patients)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abline(reg1)</a:t>
            </a:r>
          </a:p>
          <a:p>
            <a:pPr marL="0" indent="0">
              <a:spcAft>
                <a:spcPts val="0"/>
              </a:spcAft>
              <a:buNone/>
            </a:pPr>
            <a:endParaRPr lang="pt-B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 rot="2700000">
            <a:off x="7090160" y="258528"/>
            <a:ext cx="2448272" cy="1008112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utiger LT Com 55 Roman" pitchFamily="34" charset="0"/>
              </a:rPr>
              <a:t>Live</a:t>
            </a:r>
          </a:p>
        </p:txBody>
      </p:sp>
      <p:pic>
        <p:nvPicPr>
          <p:cNvPr id="3075" name="Picture 3" descr="C:\Users\TILO~1.BUS\AppData\Local\Temp\vmware-tilo.buschmann\VMwareDnD\128f2989\correlation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201" y="2205264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TILO~1.BUS\AppData\Local\Temp\vmware-tilo.buschmann\VMwareDnD\128f2989\correlation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2203576"/>
            <a:ext cx="360040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69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334800"/>
            <a:ext cx="8208000" cy="369332"/>
          </a:xfrm>
        </p:spPr>
        <p:txBody>
          <a:bodyPr/>
          <a:lstStyle/>
          <a:p>
            <a:r>
              <a:rPr lang="de-DE" dirty="0" smtClean="0"/>
              <a:t>Erste Statistik: </a:t>
            </a:r>
            <a:r>
              <a:rPr lang="de-DE" dirty="0" err="1" smtClean="0"/>
              <a:t>Skripting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107504" y="908720"/>
            <a:ext cx="8856983" cy="1224136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R&gt; png("correlation1.png")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plot(patients$BLOOD_NEUTROPHILS_ABS,patients$SPUTUM_NEUTROPHILS_ABS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R&gt; reg1 &lt;- lm(SPUTUM_NEUTROPHILS_ABS ~ BLOOD_NEUTROPHILS_ABS, data=patients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t-B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R&gt; abline(reg1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R&gt; dev.off()</a:t>
            </a:r>
            <a:endParaRPr lang="pt-BR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pt-B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pt-B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 rot="2700000">
            <a:off x="7090160" y="258528"/>
            <a:ext cx="2448272" cy="1008112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utiger LT Com 55 Roman" pitchFamily="34" charset="0"/>
              </a:rPr>
              <a:t>Live</a:t>
            </a:r>
          </a:p>
        </p:txBody>
      </p:sp>
    </p:spTree>
    <p:extLst>
      <p:ext uri="{BB962C8B-B14F-4D97-AF65-F5344CB8AC3E}">
        <p14:creationId xmlns:p14="http://schemas.microsoft.com/office/powerpoint/2010/main" val="237783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334800"/>
            <a:ext cx="8208000" cy="369332"/>
          </a:xfrm>
        </p:spPr>
        <p:txBody>
          <a:bodyPr/>
          <a:lstStyle/>
          <a:p>
            <a:r>
              <a:rPr lang="de-DE" dirty="0"/>
              <a:t>Erste Statistik: </a:t>
            </a:r>
            <a:r>
              <a:rPr lang="de-DE" dirty="0" err="1"/>
              <a:t>Skripting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725" y="837034"/>
            <a:ext cx="8208000" cy="4248150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de-DE" sz="14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tibu@cheshire</a:t>
            </a:r>
            <a:r>
              <a:rPr lang="de-DE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:~$ 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./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test.R</a:t>
            </a:r>
            <a:endParaRPr lang="de-DE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R&gt; 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R&gt; 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patients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&lt;- read.csv("patients.csv")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R&gt; 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png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("correlation1.png")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R&gt; 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plot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patients$BLOOD_NEUTROPHILS_ABS,patients$SPUTUM_NEUTROPHILS_ABS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R&gt; reg1 &lt;- lm(SPUTUM_NEUTROPHILS_ABS ~ BLOOD_NEUTROPHILS_ABS, 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patients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R&gt; 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abline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(reg1)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R&gt; 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dev.off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null 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device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1 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R&gt; </a:t>
            </a:r>
            <a:endParaRPr lang="de-DE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tibu@cheshire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:~$ 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correlation1.png 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correlation1.png</a:t>
            </a:r>
          </a:p>
          <a:p>
            <a:pPr marL="0" indent="0">
              <a:spcAft>
                <a:spcPts val="0"/>
              </a:spcAft>
              <a:buNone/>
            </a:pPr>
            <a:endParaRPr lang="de-DE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60857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334800"/>
            <a:ext cx="8208000" cy="369332"/>
          </a:xfrm>
        </p:spPr>
        <p:txBody>
          <a:bodyPr/>
          <a:lstStyle/>
          <a:p>
            <a:r>
              <a:rPr lang="de-DE" dirty="0"/>
              <a:t>Erste Statistik: Hypothesentest - </a:t>
            </a:r>
            <a:r>
              <a:rPr lang="de-DE" dirty="0" err="1"/>
              <a:t>Mittelwertsvergleich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504" y="908720"/>
            <a:ext cx="9036496" cy="4248150"/>
          </a:xfrm>
        </p:spPr>
        <p:txBody>
          <a:bodyPr/>
          <a:lstStyle/>
          <a:p>
            <a:r>
              <a:rPr lang="de-DE" dirty="0" smtClean="0"/>
              <a:t>Welcher ist der richtige für mich?</a:t>
            </a:r>
            <a:endParaRPr lang="de-DE" dirty="0"/>
          </a:p>
        </p:txBody>
      </p:sp>
      <p:pic>
        <p:nvPicPr>
          <p:cNvPr id="4098" name="Picture 2" descr="http://my.ilstu.edu/~wjschne/138/Images/DecisionTre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6028928" cy="452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76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334800"/>
            <a:ext cx="8208000" cy="369332"/>
          </a:xfrm>
        </p:spPr>
        <p:txBody>
          <a:bodyPr/>
          <a:lstStyle/>
          <a:p>
            <a:r>
              <a:rPr lang="de-DE" dirty="0"/>
              <a:t>Erste Statistik: Hypothesentest - </a:t>
            </a:r>
            <a:r>
              <a:rPr lang="de-DE" dirty="0" err="1"/>
              <a:t>Mittelwertsvergleich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504" y="908720"/>
            <a:ext cx="9036496" cy="4248150"/>
          </a:xfrm>
        </p:spPr>
        <p:txBody>
          <a:bodyPr/>
          <a:lstStyle/>
          <a:p>
            <a:r>
              <a:rPr lang="de-DE" dirty="0" smtClean="0"/>
              <a:t>Welcher ist der richtige für mich?</a:t>
            </a:r>
            <a:endParaRPr lang="de-DE" dirty="0"/>
          </a:p>
        </p:txBody>
      </p:sp>
      <p:pic>
        <p:nvPicPr>
          <p:cNvPr id="5122" name="Picture 2" descr="http://www.biochemia-medica.com/sites/default/files/Marusteri_M._Statistical_test_selection_when_comparing_groups_Fig.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507862" cy="441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52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334800"/>
            <a:ext cx="8208000" cy="369332"/>
          </a:xfrm>
        </p:spPr>
        <p:txBody>
          <a:bodyPr/>
          <a:lstStyle/>
          <a:p>
            <a:r>
              <a:rPr lang="de-DE" dirty="0"/>
              <a:t>Erste Statistik: Hypothesentest - </a:t>
            </a:r>
            <a:r>
              <a:rPr lang="de-DE" dirty="0" err="1"/>
              <a:t>Mittelwertsvergleich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504" y="908720"/>
            <a:ext cx="9036496" cy="4248150"/>
          </a:xfrm>
        </p:spPr>
        <p:txBody>
          <a:bodyPr/>
          <a:lstStyle/>
          <a:p>
            <a:r>
              <a:rPr lang="de-DE" dirty="0" smtClean="0"/>
              <a:t>Normalerweise würde man hier den t-Test anwenden (</a:t>
            </a:r>
            <a:r>
              <a:rPr lang="de-D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t.test</a:t>
            </a:r>
            <a:r>
              <a:rPr lang="de-D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  <a:r>
              <a:rPr lang="de-DE" dirty="0" smtClean="0"/>
              <a:t>)</a:t>
            </a:r>
          </a:p>
          <a:p>
            <a:r>
              <a:rPr lang="de-DE" dirty="0" smtClean="0"/>
              <a:t>Grundannahmen prüfen (hier z.B.: Normalität der Werte)</a:t>
            </a:r>
          </a:p>
          <a:p>
            <a:pPr marL="0" indent="0">
              <a:buNone/>
            </a:pPr>
            <a:r>
              <a:rPr lang="de-D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R&gt; </a:t>
            </a:r>
            <a:r>
              <a:rPr lang="de-DE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qqnorm</a:t>
            </a:r>
            <a:r>
              <a:rPr lang="de-D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patients</a:t>
            </a:r>
            <a:r>
              <a:rPr lang="de-D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de-DE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patients$Copd</a:t>
            </a:r>
            <a:r>
              <a:rPr lang="de-D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== "Y","SPUTUM_NEUTROPHILS_ABS"],</a:t>
            </a: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="Q-Q Plot </a:t>
            </a: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COPDists</a:t>
            </a:r>
            <a:r>
              <a:rPr lang="de-D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  <a:br>
              <a:rPr lang="de-D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R&gt; </a:t>
            </a:r>
            <a:r>
              <a:rPr lang="de-DE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qqline</a:t>
            </a:r>
            <a:r>
              <a:rPr lang="de-D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patients</a:t>
            </a:r>
            <a:r>
              <a:rPr lang="de-D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de-DE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patients$Copd</a:t>
            </a:r>
            <a:r>
              <a:rPr lang="de-D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== "Y","SPUTUM_NEUTROPHILS_ABS"],</a:t>
            </a: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="Q-Q Plot </a:t>
            </a: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COPDists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  <a:r>
              <a:rPr lang="de-DE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col</a:t>
            </a:r>
            <a:r>
              <a:rPr lang="de-D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=2)</a:t>
            </a:r>
            <a:br>
              <a:rPr lang="de-D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R&gt; </a:t>
            </a:r>
            <a:r>
              <a:rPr lang="de-DE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qqnorm</a:t>
            </a:r>
            <a:r>
              <a:rPr lang="de-D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patients</a:t>
            </a:r>
            <a:r>
              <a:rPr lang="de-D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de-DE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patients$Copd</a:t>
            </a:r>
            <a:r>
              <a:rPr lang="de-D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== "N","SPUTUM_NEUTROPHILS_ABS"],</a:t>
            </a: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="Q-Q Plot </a:t>
            </a: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Healthy</a:t>
            </a:r>
            <a:r>
              <a:rPr lang="de-D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  <a:br>
              <a:rPr lang="de-D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R&gt; </a:t>
            </a:r>
            <a:r>
              <a:rPr lang="de-DE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qqline</a:t>
            </a:r>
            <a:r>
              <a:rPr lang="de-D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patients</a:t>
            </a:r>
            <a:r>
              <a:rPr lang="de-D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de-DE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patients$Copd</a:t>
            </a:r>
            <a:r>
              <a:rPr lang="de-D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== "N","SPUTUM_NEUTROPHILS_ABS"],</a:t>
            </a: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="Q-Q Plot </a:t>
            </a:r>
            <a:r>
              <a:rPr lang="de-DE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Healthy</a:t>
            </a:r>
            <a:r>
              <a:rPr lang="de-D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=2)</a:t>
            </a:r>
          </a:p>
          <a:p>
            <a:endParaRPr lang="de-DE" dirty="0"/>
          </a:p>
        </p:txBody>
      </p:sp>
      <p:pic>
        <p:nvPicPr>
          <p:cNvPr id="2050" name="Picture 2" descr="C:\Users\TILO~1.BUS\AppData\Local\Temp\VMwareDnD\f6a10eeb\qqnorm_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63096"/>
            <a:ext cx="4572000" cy="345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ILO~1.BUS\AppData\Local\Temp\VMwareDnD\b9d594b0\qqnorm_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3096"/>
            <a:ext cx="4392488" cy="332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 bwMode="auto">
          <a:xfrm rot="2700000">
            <a:off x="7090160" y="258528"/>
            <a:ext cx="2448272" cy="1008112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utiger LT Com 55 Roman" pitchFamily="34" charset="0"/>
              </a:rPr>
              <a:t>Live</a:t>
            </a:r>
          </a:p>
        </p:txBody>
      </p:sp>
    </p:spTree>
    <p:extLst>
      <p:ext uri="{BB962C8B-B14F-4D97-AF65-F5344CB8AC3E}">
        <p14:creationId xmlns:p14="http://schemas.microsoft.com/office/powerpoint/2010/main" val="90102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334800"/>
            <a:ext cx="8208000" cy="369332"/>
          </a:xfrm>
        </p:spPr>
        <p:txBody>
          <a:bodyPr/>
          <a:lstStyle/>
          <a:p>
            <a:r>
              <a:rPr lang="de-DE" dirty="0"/>
              <a:t>Erste Statistik: Hypothesentest </a:t>
            </a:r>
            <a:r>
              <a:rPr lang="de-DE" dirty="0" smtClean="0"/>
              <a:t>– </a:t>
            </a:r>
            <a:r>
              <a:rPr lang="de-DE" dirty="0" err="1" smtClean="0"/>
              <a:t>Verteilungs</a:t>
            </a:r>
            <a:r>
              <a:rPr lang="de-DE" dirty="0" smtClean="0"/>
              <a:t>(</a:t>
            </a:r>
            <a:r>
              <a:rPr lang="de-DE" dirty="0" err="1" smtClean="0"/>
              <a:t>un</a:t>
            </a:r>
            <a:r>
              <a:rPr lang="de-DE" dirty="0" smtClean="0"/>
              <a:t>)</a:t>
            </a:r>
            <a:r>
              <a:rPr lang="de-DE" dirty="0" err="1" smtClean="0"/>
              <a:t>gleichheit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504" y="908720"/>
            <a:ext cx="8856984" cy="2952328"/>
          </a:xfrm>
        </p:spPr>
        <p:txBody>
          <a:bodyPr/>
          <a:lstStyle/>
          <a:p>
            <a:r>
              <a:rPr lang="de-DE" dirty="0" smtClean="0"/>
              <a:t>Grundannahme des </a:t>
            </a:r>
            <a:r>
              <a:rPr lang="de-DE" dirty="0" err="1" smtClean="0"/>
              <a:t>Wilcoxon</a:t>
            </a:r>
            <a:r>
              <a:rPr lang="de-DE" dirty="0" smtClean="0"/>
              <a:t>-Mann-Whitney-Test ist das Vorhandensein zweier unabhängiger Stichproben, die zumindest einer Ordinalskala entsprechen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R&gt; </a:t>
            </a:r>
            <a:r>
              <a:rPr lang="de-DE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wilcox.test</a:t>
            </a:r>
            <a:r>
              <a:rPr lang="de-DE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(SPUTUM_NEUTROPHILS_ABS ~ </a:t>
            </a:r>
            <a:r>
              <a:rPr lang="de-DE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Copd,data</a:t>
            </a:r>
            <a:r>
              <a:rPr lang="de-DE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de-DE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patients</a:t>
            </a:r>
            <a:r>
              <a:rPr lang="de-DE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Aft>
                <a:spcPts val="0"/>
              </a:spcAft>
              <a:buNone/>
            </a:pPr>
            <a:endParaRPr lang="de-DE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de-DE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Wilcoxon</a:t>
            </a:r>
            <a:r>
              <a:rPr lang="de-DE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rank </a:t>
            </a:r>
            <a:r>
              <a:rPr lang="de-DE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  <a:r>
              <a:rPr lang="de-DE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test</a:t>
            </a:r>
            <a:endParaRPr lang="de-DE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de-DE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de-DE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 SPUTUM_NEUTROPHILS_ABS </a:t>
            </a:r>
            <a:r>
              <a:rPr lang="de-DE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de-DE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Copd</a:t>
            </a:r>
            <a:endParaRPr lang="de-DE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 = 35, p-</a:t>
            </a:r>
            <a:r>
              <a:rPr lang="de-DE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lang="de-DE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1.126e-06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alternative </a:t>
            </a:r>
            <a:r>
              <a:rPr lang="de-DE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hypothesis</a:t>
            </a:r>
            <a:r>
              <a:rPr lang="de-DE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de-DE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de-DE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location</a:t>
            </a:r>
            <a:r>
              <a:rPr lang="de-DE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shift</a:t>
            </a:r>
            <a:r>
              <a:rPr lang="de-DE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  <a:r>
              <a:rPr lang="de-DE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not </a:t>
            </a:r>
            <a:r>
              <a:rPr lang="de-DE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equal</a:t>
            </a:r>
            <a:r>
              <a:rPr lang="de-DE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de-DE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Rechteck 3"/>
          <p:cNvSpPr/>
          <p:nvPr/>
        </p:nvSpPr>
        <p:spPr bwMode="auto">
          <a:xfrm>
            <a:off x="1691680" y="1844824"/>
            <a:ext cx="3168352" cy="216024"/>
          </a:xfrm>
          <a:prstGeom prst="rect">
            <a:avLst/>
          </a:prstGeom>
          <a:noFill/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utiger LT Com 55 Roman" pitchFamily="34" charset="0"/>
            </a:endParaRPr>
          </a:p>
        </p:txBody>
      </p:sp>
      <p:sp>
        <p:nvSpPr>
          <p:cNvPr id="5" name="Rechteck 4"/>
          <p:cNvSpPr/>
          <p:nvPr/>
        </p:nvSpPr>
        <p:spPr bwMode="auto">
          <a:xfrm>
            <a:off x="971600" y="2852936"/>
            <a:ext cx="2088232" cy="288032"/>
          </a:xfrm>
          <a:prstGeom prst="rect">
            <a:avLst/>
          </a:prstGeom>
          <a:noFill/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utiger LT Com 55 Roman" pitchFamily="34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 rot="2700000">
            <a:off x="7090160" y="258528"/>
            <a:ext cx="2448272" cy="1008112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utiger LT Com 55 Roman" pitchFamily="34" charset="0"/>
              </a:rPr>
              <a:t>Live</a:t>
            </a:r>
          </a:p>
        </p:txBody>
      </p:sp>
    </p:spTree>
    <p:extLst>
      <p:ext uri="{BB962C8B-B14F-4D97-AF65-F5344CB8AC3E}">
        <p14:creationId xmlns:p14="http://schemas.microsoft.com/office/powerpoint/2010/main" val="289350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334800"/>
            <a:ext cx="8208000" cy="369332"/>
          </a:xfrm>
        </p:spPr>
        <p:txBody>
          <a:bodyPr/>
          <a:lstStyle/>
          <a:p>
            <a:r>
              <a:rPr lang="de-DE" dirty="0"/>
              <a:t>Erste Statistik: Hypothesentest </a:t>
            </a:r>
            <a:r>
              <a:rPr lang="de-DE" dirty="0" smtClean="0"/>
              <a:t>– Ein paar Worte zum p-Wert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908720"/>
                <a:ext cx="8856984" cy="2952328"/>
              </a:xfrm>
            </p:spPr>
            <p:txBody>
              <a:bodyPr/>
              <a:lstStyle/>
              <a:p>
                <a:r>
                  <a:rPr lang="de-DE" dirty="0" smtClean="0"/>
                  <a:t>Was ist der p-Wert?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𝑝</m:t>
                    </m:r>
                    <m:r>
                      <a:rPr lang="de-DE" b="0" i="1" smtClean="0">
                        <a:latin typeface="Cambria Math"/>
                      </a:rPr>
                      <m:t>=</m:t>
                    </m:r>
                    <m:r>
                      <a:rPr lang="de-DE" b="0" i="1" smtClean="0">
                        <a:latin typeface="Cambria Math"/>
                      </a:rPr>
                      <m:t>𝑃</m:t>
                    </m:r>
                    <m:d>
                      <m:dPr>
                        <m:endChr m:val="|"/>
                        <m:ctrlPr>
                          <a:rPr lang="de-DE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/>
                          </a:rPr>
                          <m:t>𝐷</m:t>
                        </m:r>
                        <m:r>
                          <a:rPr lang="de-DE" b="0" i="1" smtClean="0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de-DE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) </m:t>
                    </m:r>
                  </m:oMath>
                </a14:m>
                <a:endParaRPr lang="de-DE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de-DE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 ?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𝑃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𝐻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de-DE" dirty="0" smtClean="0"/>
              </a:p>
              <a:p>
                <a:pPr lvl="1"/>
                <a:r>
                  <a:rPr lang="de-DE" dirty="0" smtClean="0"/>
                  <a:t>p &lt; 0.05 =&gt; Es wird bei einem Einzeltest (meist) angenommen, dass die Nullhypothese falsch ist</a:t>
                </a:r>
              </a:p>
              <a:p>
                <a:pPr lvl="1"/>
                <a:endParaRPr lang="de-DE" dirty="0" smtClean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908720"/>
                <a:ext cx="8856984" cy="2952328"/>
              </a:xfrm>
              <a:blipFill rotWithShape="1">
                <a:blip r:embed="rId2"/>
                <a:stretch>
                  <a:fillRect l="-1514" t="-227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0928"/>
            <a:ext cx="8350354" cy="173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718" y="836712"/>
            <a:ext cx="5601586" cy="5283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Gerade Verbindung 7"/>
          <p:cNvCxnSpPr/>
          <p:nvPr/>
        </p:nvCxnSpPr>
        <p:spPr bwMode="auto">
          <a:xfrm flipH="1">
            <a:off x="2627784" y="5041976"/>
            <a:ext cx="4392488" cy="0"/>
          </a:xfrm>
          <a:prstGeom prst="line">
            <a:avLst/>
          </a:prstGeom>
          <a:ln w="57150">
            <a:solidFill>
              <a:schemeClr val="tx1"/>
            </a:solidFill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7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334800"/>
            <a:ext cx="8208000" cy="369332"/>
          </a:xfrm>
        </p:spPr>
        <p:txBody>
          <a:bodyPr/>
          <a:lstStyle/>
          <a:p>
            <a:r>
              <a:rPr lang="de-DE" dirty="0"/>
              <a:t>Erste Statistik: Hypothesentest </a:t>
            </a:r>
            <a:r>
              <a:rPr lang="de-DE" dirty="0" smtClean="0"/>
              <a:t>– Ein paar Worte zum p-Wert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908720"/>
                <a:ext cx="8856984" cy="4896544"/>
              </a:xfrm>
            </p:spPr>
            <p:txBody>
              <a:bodyPr/>
              <a:lstStyle/>
              <a:p>
                <a:r>
                  <a:rPr lang="de-DE" dirty="0" smtClean="0"/>
                  <a:t>Vorschlag:</a:t>
                </a:r>
              </a:p>
              <a:p>
                <a:pPr lvl="1"/>
                <a:r>
                  <a:rPr lang="de-DE" dirty="0" smtClean="0"/>
                  <a:t>p-Wert &lt; 0.01 oder &lt; 0.005</a:t>
                </a:r>
              </a:p>
              <a:p>
                <a:pPr lvl="1"/>
                <a:r>
                  <a:rPr lang="de-DE" dirty="0" smtClean="0"/>
                  <a:t>Immer Effektgröße mit angeben, z.B. für t-test: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𝑑</m:t>
                    </m:r>
                    <m:r>
                      <a:rPr lang="de-DE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de-DE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den>
                    </m:f>
                  </m:oMath>
                </a14:m>
                <a:endParaRPr lang="de-DE" dirty="0" smtClean="0"/>
              </a:p>
              <a:p>
                <a:r>
                  <a:rPr lang="de-DE" dirty="0" smtClean="0"/>
                  <a:t>Korrigieren sie für multiples Tests:</a:t>
                </a:r>
              </a:p>
              <a:p>
                <a:pPr marL="720000" lvl="2" indent="0">
                  <a:spcAft>
                    <a:spcPts val="0"/>
                  </a:spcAft>
                  <a:buNone/>
                </a:pPr>
                <a:r>
                  <a:rPr lang="de-DE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R&gt; </a:t>
                </a:r>
                <a:r>
                  <a:rPr lang="de-DE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pvals</a:t>
                </a:r>
                <a:r>
                  <a:rPr lang="de-DE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&lt;- c(0.013, 0.025, 0.05, 0.5, 0.75)</a:t>
                </a:r>
              </a:p>
              <a:p>
                <a:pPr marL="720000" lvl="2" indent="0">
                  <a:spcAft>
                    <a:spcPts val="0"/>
                  </a:spcAft>
                  <a:buNone/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R&gt;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p.adjust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pvals,method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="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bonferroni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")</a:t>
                </a:r>
              </a:p>
              <a:p>
                <a:pPr marL="720000" lvl="2" indent="0">
                  <a:spcAft>
                    <a:spcPts val="0"/>
                  </a:spcAft>
                  <a:buNone/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[1] 0.065 0.125 0.250 1.000 1.000</a:t>
                </a:r>
              </a:p>
              <a:p>
                <a:pPr marL="720000" lvl="2" indent="0">
                  <a:spcAft>
                    <a:spcPts val="0"/>
                  </a:spcAft>
                  <a:buNone/>
                </a:pPr>
                <a:r>
                  <a:rPr lang="de-DE" sz="14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</a:t>
                </a:r>
                <a:r>
                  <a:rPr lang="de-DE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&gt; </a:t>
                </a:r>
                <a:r>
                  <a:rPr lang="de-DE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p.adjust</a:t>
                </a:r>
                <a:r>
                  <a:rPr lang="de-DE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de-DE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pvals,method</a:t>
                </a:r>
                <a:r>
                  <a:rPr lang="de-DE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="BH")</a:t>
                </a:r>
              </a:p>
              <a:p>
                <a:pPr marL="720000" lvl="2" indent="0">
                  <a:spcAft>
                    <a:spcPts val="0"/>
                  </a:spcAft>
                  <a:buNone/>
                </a:pPr>
                <a:r>
                  <a:rPr lang="de-DE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[1] 0.06250 0.06250 0.08333 0.62500 0.75000</a:t>
                </a:r>
              </a:p>
              <a:p>
                <a:pPr lvl="1"/>
                <a:endParaRPr lang="de-DE" dirty="0" smtClean="0"/>
              </a:p>
              <a:p>
                <a:r>
                  <a:rPr lang="de-DE" dirty="0" smtClean="0"/>
                  <a:t>Falls Sie das mehr interessiert: Schauen Sie in </a:t>
                </a:r>
                <a:r>
                  <a:rPr lang="de-DE" dirty="0" err="1" smtClean="0"/>
                  <a:t>baysianische</a:t>
                </a:r>
                <a:r>
                  <a:rPr lang="de-DE" dirty="0" smtClean="0"/>
                  <a:t> Statistik (z.B. R-Paket „BEST“)</a:t>
                </a:r>
              </a:p>
              <a:p>
                <a:endParaRPr lang="de-DE" dirty="0" smtClean="0"/>
              </a:p>
              <a:p>
                <a:endParaRPr lang="de-DE" dirty="0" smtClean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908720"/>
                <a:ext cx="8856984" cy="4896544"/>
              </a:xfrm>
              <a:blipFill rotWithShape="1">
                <a:blip r:embed="rId2"/>
                <a:stretch>
                  <a:fillRect l="-1514" t="-1370" r="-185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762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334800"/>
            <a:ext cx="8208000" cy="369332"/>
          </a:xfrm>
        </p:spPr>
        <p:txBody>
          <a:bodyPr/>
          <a:lstStyle/>
          <a:p>
            <a:r>
              <a:rPr lang="de-DE" dirty="0"/>
              <a:t>Einführung: </a:t>
            </a:r>
            <a:r>
              <a:rPr lang="de-DE" dirty="0" smtClean="0"/>
              <a:t>Wo bekomme ich Hilfe?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Google (</a:t>
            </a:r>
            <a:r>
              <a:rPr lang="de-DE" dirty="0" err="1" smtClean="0"/>
              <a:t>d‘oh</a:t>
            </a:r>
            <a:r>
              <a:rPr lang="de-DE" dirty="0" smtClean="0"/>
              <a:t>)</a:t>
            </a:r>
          </a:p>
          <a:p>
            <a:r>
              <a:rPr lang="de-DE" dirty="0" smtClean="0"/>
              <a:t>Auf R spezialisierte Suchmaschine: </a:t>
            </a:r>
            <a:r>
              <a:rPr lang="de-DE" dirty="0" smtClean="0">
                <a:hlinkClick r:id="rId2"/>
              </a:rPr>
              <a:t>http</a:t>
            </a:r>
            <a:r>
              <a:rPr lang="de-DE" dirty="0">
                <a:hlinkClick r:id="rId2"/>
              </a:rPr>
              <a:t>://www.rseek.org</a:t>
            </a:r>
            <a:r>
              <a:rPr lang="de-DE" dirty="0" smtClean="0">
                <a:hlinkClick r:id="rId2"/>
              </a:rPr>
              <a:t>/</a:t>
            </a:r>
            <a:endParaRPr lang="de-DE" dirty="0" smtClean="0"/>
          </a:p>
          <a:p>
            <a:r>
              <a:rPr lang="de-DE" dirty="0" smtClean="0"/>
              <a:t>Reference </a:t>
            </a:r>
            <a:r>
              <a:rPr lang="de-DE" dirty="0" err="1" smtClean="0"/>
              <a:t>card</a:t>
            </a:r>
            <a:r>
              <a:rPr lang="de-DE" dirty="0" smtClean="0"/>
              <a:t>: </a:t>
            </a:r>
            <a:r>
              <a:rPr lang="de-DE" dirty="0" smtClean="0">
                <a:hlinkClick r:id="rId3" action="ppaction://hlinkfile"/>
              </a:rPr>
              <a:t>cran.</a:t>
            </a:r>
            <a:r>
              <a:rPr lang="de-DE" b="1" dirty="0" smtClean="0">
                <a:hlinkClick r:id="rId3" action="ppaction://hlinkfile"/>
              </a:rPr>
              <a:t>r</a:t>
            </a:r>
            <a:r>
              <a:rPr lang="de-DE" dirty="0" smtClean="0">
                <a:hlinkClick r:id="rId3" action="ppaction://hlinkfile"/>
              </a:rPr>
              <a:t>-project.org/</a:t>
            </a:r>
            <a:r>
              <a:rPr lang="de-DE" dirty="0" err="1" smtClean="0">
                <a:hlinkClick r:id="rId3" action="ppaction://hlinkfile"/>
              </a:rPr>
              <a:t>doc</a:t>
            </a:r>
            <a:r>
              <a:rPr lang="de-DE" dirty="0" smtClean="0">
                <a:hlinkClick r:id="rId3" action="ppaction://hlinkfile"/>
              </a:rPr>
              <a:t>/</a:t>
            </a:r>
            <a:r>
              <a:rPr lang="de-DE" dirty="0" err="1" smtClean="0">
                <a:hlinkClick r:id="rId3" action="ppaction://hlinkfile"/>
              </a:rPr>
              <a:t>contrib</a:t>
            </a:r>
            <a:r>
              <a:rPr lang="de-DE" dirty="0" smtClean="0">
                <a:hlinkClick r:id="rId3" action="ppaction://hlinkfile"/>
              </a:rPr>
              <a:t>/Short-refcard.pdf</a:t>
            </a:r>
            <a:endParaRPr lang="de-DE" dirty="0" smtClean="0"/>
          </a:p>
          <a:p>
            <a:r>
              <a:rPr lang="de-DE" dirty="0" smtClean="0"/>
              <a:t>Fragen </a:t>
            </a:r>
            <a:r>
              <a:rPr lang="de-DE" dirty="0"/>
              <a:t>und Antworten: </a:t>
            </a:r>
            <a:r>
              <a:rPr lang="de-DE" dirty="0">
                <a:hlinkClick r:id="rId4"/>
              </a:rPr>
              <a:t>http://stats.stackexchange.com</a:t>
            </a:r>
            <a:r>
              <a:rPr lang="de-DE" dirty="0" smtClean="0">
                <a:hlinkClick r:id="rId4"/>
              </a:rPr>
              <a:t>/</a:t>
            </a:r>
            <a:endParaRPr lang="de-DE" dirty="0" smtClean="0"/>
          </a:p>
          <a:p>
            <a:r>
              <a:rPr lang="de-DE" dirty="0" err="1" smtClean="0"/>
              <a:t>Howto</a:t>
            </a:r>
            <a:r>
              <a:rPr lang="de-DE" dirty="0" smtClean="0"/>
              <a:t> für verschiedene Statistische Methoden</a:t>
            </a:r>
            <a:r>
              <a:rPr lang="de-DE" dirty="0"/>
              <a:t>: Quick-R </a:t>
            </a:r>
            <a:r>
              <a:rPr lang="de-DE" dirty="0">
                <a:hlinkClick r:id="rId5"/>
              </a:rPr>
              <a:t>http://www.statmethods.net</a:t>
            </a:r>
            <a:r>
              <a:rPr lang="de-DE" dirty="0" smtClean="0">
                <a:hlinkClick r:id="rId5"/>
              </a:rPr>
              <a:t>/</a:t>
            </a:r>
            <a:endParaRPr lang="de-DE" dirty="0" smtClean="0"/>
          </a:p>
          <a:p>
            <a:r>
              <a:rPr lang="de-DE" dirty="0"/>
              <a:t>Blogs: </a:t>
            </a:r>
            <a:r>
              <a:rPr lang="de-DE" dirty="0">
                <a:hlinkClick r:id="rId6"/>
              </a:rPr>
              <a:t>http://www.r-bloggers.com</a:t>
            </a:r>
            <a:r>
              <a:rPr lang="de-DE" dirty="0" smtClean="0">
                <a:hlinkClick r:id="rId6"/>
              </a:rPr>
              <a:t>/</a:t>
            </a:r>
            <a:endParaRPr lang="de-DE" dirty="0" smtClean="0"/>
          </a:p>
          <a:p>
            <a:r>
              <a:rPr lang="de-DE" dirty="0"/>
              <a:t>Tutorial: </a:t>
            </a:r>
            <a:r>
              <a:rPr lang="de-DE" dirty="0">
                <a:hlinkClick r:id="rId7"/>
              </a:rPr>
              <a:t>http://</a:t>
            </a:r>
            <a:r>
              <a:rPr lang="de-DE" dirty="0" smtClean="0">
                <a:hlinkClick r:id="rId7"/>
              </a:rPr>
              <a:t>www.r-tutor.com/r-introduction</a:t>
            </a:r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785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334800"/>
            <a:ext cx="8208000" cy="369332"/>
          </a:xfrm>
        </p:spPr>
        <p:txBody>
          <a:bodyPr/>
          <a:lstStyle/>
          <a:p>
            <a:r>
              <a:rPr lang="de-DE" dirty="0"/>
              <a:t>Erste Statistik: </a:t>
            </a:r>
            <a:r>
              <a:rPr lang="de-DE" dirty="0" smtClean="0"/>
              <a:t>Vorhersage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908720"/>
            <a:ext cx="8280920" cy="5112568"/>
          </a:xfrm>
        </p:spPr>
        <p:txBody>
          <a:bodyPr/>
          <a:lstStyle/>
          <a:p>
            <a:r>
              <a:rPr lang="de-DE" dirty="0" smtClean="0"/>
              <a:t>Um es weniger komplex zu machen, benutzen wir ein parametrisches Modell, logarithmieren aber die Daten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fit &lt;- </a:t>
            </a: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glm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Copd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~ log(SPUTUM_NEUTROPHILS_ABS),</a:t>
            </a:r>
            <a:r>
              <a:rPr lang="de-DE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de-D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de-DE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patients,family</a:t>
            </a:r>
            <a:r>
              <a:rPr lang="de-D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binomial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R&gt; </a:t>
            </a: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summary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(fit)</a:t>
            </a:r>
          </a:p>
          <a:p>
            <a:pPr marL="0" indent="0">
              <a:spcAft>
                <a:spcPts val="0"/>
              </a:spcAft>
              <a:buNone/>
            </a:pPr>
            <a:endParaRPr lang="de-DE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Call: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glm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formula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Copd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~ log(SPUTUM_NEUTROPHILS_ABS), </a:t>
            </a: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family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"</a:t>
            </a: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binomial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patients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Aft>
                <a:spcPts val="0"/>
              </a:spcAft>
              <a:buNone/>
            </a:pPr>
            <a:endParaRPr lang="de-DE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Deviance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Residuals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Min       1Q   Median       3Q      Max  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-1.9785  -0.4532   0.0219   0.5419   2.3381  </a:t>
            </a:r>
          </a:p>
          <a:p>
            <a:pPr marL="0" indent="0">
              <a:spcAft>
                <a:spcPts val="0"/>
              </a:spcAft>
              <a:buNone/>
            </a:pPr>
            <a:endParaRPr lang="de-DE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Coefficients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</a:t>
            </a: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Estimate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Std. Error z </a:t>
            </a: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(&gt;|z|)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Intercept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                   -0.696      0.503   -1.38   0.1662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log(SPUTUM_NEUTROPHILS_ABS)    1.661      0.496    3.35   0.0008</a:t>
            </a:r>
          </a:p>
          <a:p>
            <a:pPr marL="0" indent="0">
              <a:spcAft>
                <a:spcPts val="0"/>
              </a:spcAft>
              <a:buNone/>
            </a:pPr>
            <a:endParaRPr lang="de-DE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(Dispersion </a:t>
            </a: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parameter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binomial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family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taken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1)</a:t>
            </a:r>
          </a:p>
          <a:p>
            <a:pPr marL="0" indent="0">
              <a:spcAft>
                <a:spcPts val="0"/>
              </a:spcAft>
              <a:buNone/>
            </a:pPr>
            <a:endParaRPr lang="de-DE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Null </a:t>
            </a: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deviance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 55.452  on 39  </a:t>
            </a: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degrees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freedom</a:t>
            </a:r>
            <a:endParaRPr lang="de-DE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Residual </a:t>
            </a: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deviance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 30.294  on 38  </a:t>
            </a: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degrees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freedom</a:t>
            </a:r>
            <a:endParaRPr lang="de-DE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AIC: 34.29</a:t>
            </a:r>
          </a:p>
          <a:p>
            <a:pPr marL="0" indent="0">
              <a:spcAft>
                <a:spcPts val="0"/>
              </a:spcAft>
              <a:buNone/>
            </a:pPr>
            <a:endParaRPr lang="de-DE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Fisher Scoring </a:t>
            </a: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iterations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 5</a:t>
            </a:r>
          </a:p>
          <a:p>
            <a:pPr marL="0" indent="0">
              <a:spcAft>
                <a:spcPts val="0"/>
              </a:spcAft>
              <a:buNone/>
            </a:pPr>
            <a:endParaRPr lang="de-DE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Rechteck 3"/>
          <p:cNvSpPr/>
          <p:nvPr/>
        </p:nvSpPr>
        <p:spPr bwMode="auto">
          <a:xfrm>
            <a:off x="1919790" y="1547591"/>
            <a:ext cx="3168352" cy="216024"/>
          </a:xfrm>
          <a:prstGeom prst="rect">
            <a:avLst/>
          </a:prstGeom>
          <a:noFill/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utiger LT Com 55 Roman" pitchFamily="34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6444208" y="1547591"/>
            <a:ext cx="1656184" cy="216024"/>
          </a:xfrm>
          <a:prstGeom prst="rect">
            <a:avLst/>
          </a:prstGeom>
          <a:noFill/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utiger LT Com 55 Roman" pitchFamily="34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5940152" y="3932348"/>
            <a:ext cx="648072" cy="432048"/>
          </a:xfrm>
          <a:prstGeom prst="rect">
            <a:avLst/>
          </a:prstGeom>
          <a:noFill/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utiger LT Com 55 Roman" pitchFamily="34" charset="0"/>
            </a:endParaRPr>
          </a:p>
        </p:txBody>
      </p:sp>
      <p:sp>
        <p:nvSpPr>
          <p:cNvPr id="8" name="Rechteck 7"/>
          <p:cNvSpPr/>
          <p:nvPr/>
        </p:nvSpPr>
        <p:spPr bwMode="auto">
          <a:xfrm rot="2700000">
            <a:off x="7090160" y="258528"/>
            <a:ext cx="2448272" cy="1008112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utiger LT Com 55 Roman" pitchFamily="34" charset="0"/>
              </a:rPr>
              <a:t>Live</a:t>
            </a:r>
          </a:p>
        </p:txBody>
      </p:sp>
    </p:spTree>
    <p:extLst>
      <p:ext uri="{BB962C8B-B14F-4D97-AF65-F5344CB8AC3E}">
        <p14:creationId xmlns:p14="http://schemas.microsoft.com/office/powerpoint/2010/main" val="140151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334800"/>
            <a:ext cx="8208000" cy="369332"/>
          </a:xfrm>
        </p:spPr>
        <p:txBody>
          <a:bodyPr/>
          <a:lstStyle/>
          <a:p>
            <a:r>
              <a:rPr lang="de-DE" dirty="0"/>
              <a:t>Erste Statistik: </a:t>
            </a:r>
            <a:r>
              <a:rPr lang="de-DE" dirty="0" smtClean="0"/>
              <a:t>Vorhersage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504" y="908720"/>
            <a:ext cx="8856984" cy="4752528"/>
          </a:xfrm>
        </p:spPr>
        <p:txBody>
          <a:bodyPr/>
          <a:lstStyle/>
          <a:p>
            <a:r>
              <a:rPr lang="de-DE" dirty="0" smtClean="0"/>
              <a:t>Eine Cross-Validierung ist sinnvoll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cv.fit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&lt;- </a:t>
            </a: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cv.glm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patients,fit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R&gt; </a:t>
            </a: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cv.fit$delta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[2]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[1] 0.1319</a:t>
            </a:r>
          </a:p>
          <a:p>
            <a:pPr marL="0" indent="0">
              <a:spcAft>
                <a:spcPts val="0"/>
              </a:spcAft>
              <a:buNone/>
            </a:pPr>
            <a:endParaRPr lang="de-DE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de-DE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Rechteck 3"/>
          <p:cNvSpPr/>
          <p:nvPr/>
        </p:nvSpPr>
        <p:spPr bwMode="auto">
          <a:xfrm rot="2700000">
            <a:off x="7090160" y="258528"/>
            <a:ext cx="2448272" cy="1008112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utiger LT Com 55 Roman" pitchFamily="34" charset="0"/>
              </a:rPr>
              <a:t>Live</a:t>
            </a:r>
          </a:p>
        </p:txBody>
      </p:sp>
    </p:spTree>
    <p:extLst>
      <p:ext uri="{BB962C8B-B14F-4D97-AF65-F5344CB8AC3E}">
        <p14:creationId xmlns:p14="http://schemas.microsoft.com/office/powerpoint/2010/main" val="330402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334800"/>
            <a:ext cx="8208000" cy="369332"/>
          </a:xfrm>
        </p:spPr>
        <p:txBody>
          <a:bodyPr/>
          <a:lstStyle/>
          <a:p>
            <a:r>
              <a:rPr lang="de-DE" dirty="0"/>
              <a:t>Erste Statistik: </a:t>
            </a:r>
            <a:r>
              <a:rPr lang="de-DE" dirty="0" smtClean="0"/>
              <a:t>Vergleich mit Zufall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504" y="908720"/>
            <a:ext cx="8856984" cy="4752528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R&gt; </a:t>
            </a: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patients$RandGroup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&lt;- sample(</a:t>
            </a: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patients$Copd,nrow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patients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R&gt; </a:t>
            </a: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fit.random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&lt;- </a:t>
            </a: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glm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RandGroup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~ log(SPUTUM_NEUTROPHILS_ABS),</a:t>
            </a: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patients,family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binomial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R&gt; </a:t>
            </a: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summary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fit.random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Aft>
                <a:spcPts val="0"/>
              </a:spcAft>
              <a:buNone/>
            </a:pPr>
            <a:endParaRPr lang="de-DE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[…]</a:t>
            </a:r>
            <a:endParaRPr lang="de-DE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de-DE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Coefficients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</a:t>
            </a: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Estimate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Std. Error z </a:t>
            </a: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(&gt;|z|)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Intercept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                   -0.105      0.335   -0.31     0.75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log(SPUTUM_NEUTROPHILS_ABS)    0.242      0.218    1.11     0.27</a:t>
            </a:r>
          </a:p>
          <a:p>
            <a:pPr marL="0" indent="0">
              <a:spcAft>
                <a:spcPts val="0"/>
              </a:spcAft>
              <a:buNone/>
            </a:pPr>
            <a:endParaRPr lang="de-DE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[…]</a:t>
            </a:r>
            <a:endParaRPr lang="de-DE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de-DE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cv.fit.random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&lt;- </a:t>
            </a: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cv.glm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patients,fit.random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R&gt; </a:t>
            </a: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cv.fit.random$delta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[2]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[1] </a:t>
            </a:r>
            <a:r>
              <a:rPr lang="de-D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0.2688</a:t>
            </a:r>
          </a:p>
          <a:p>
            <a:pPr marL="0" indent="0">
              <a:spcAft>
                <a:spcPts val="0"/>
              </a:spcAft>
              <a:buNone/>
            </a:pPr>
            <a:endParaRPr lang="de-DE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R&gt; </a:t>
            </a:r>
            <a:r>
              <a:rPr lang="de-DE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histogram</a:t>
            </a:r>
            <a:r>
              <a:rPr lang="de-D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&lt;- </a:t>
            </a: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sapply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(1:10000,function(i) {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de-DE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patients$RandGroup</a:t>
            </a:r>
            <a:r>
              <a:rPr lang="de-D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&lt;- sample(</a:t>
            </a: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patients$Copd,nrow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patients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de-DE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fit.random</a:t>
            </a:r>
            <a:r>
              <a:rPr lang="de-D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&lt;- </a:t>
            </a: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glm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RandGroup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~ log(SPUTUM_NEUTROPHILS_ABS),</a:t>
            </a: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patients,family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binomial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de-DE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cv.fit.random</a:t>
            </a:r>
            <a:r>
              <a:rPr lang="de-D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&lt;- </a:t>
            </a: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cv.glm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patients,fit.random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de-DE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de-D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cv.fit.random$delta</a:t>
            </a:r>
            <a:r>
              <a:rPr lang="de-D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[2]) })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R&gt;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hist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histogram,xlim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=c(0,0.5),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xlab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="Prediction Error",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ylab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Frequency",main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="")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R&gt; 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abline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(v=0.1319,col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="red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de-DE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de-DE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de-DE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de-DE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Rechteck 3"/>
          <p:cNvSpPr/>
          <p:nvPr/>
        </p:nvSpPr>
        <p:spPr bwMode="auto">
          <a:xfrm>
            <a:off x="1547664" y="4005064"/>
            <a:ext cx="720080" cy="288032"/>
          </a:xfrm>
          <a:prstGeom prst="rect">
            <a:avLst/>
          </a:prstGeom>
          <a:noFill/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utiger LT Com 55 Roman" pitchFamily="34" charset="0"/>
            </a:endParaRPr>
          </a:p>
        </p:txBody>
      </p:sp>
      <p:sp>
        <p:nvSpPr>
          <p:cNvPr id="5" name="Rechteck 4"/>
          <p:cNvSpPr/>
          <p:nvPr/>
        </p:nvSpPr>
        <p:spPr bwMode="auto">
          <a:xfrm rot="2700000">
            <a:off x="7090160" y="258528"/>
            <a:ext cx="2448272" cy="1008112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utiger LT Com 55 Roman" pitchFamily="34" charset="0"/>
              </a:rPr>
              <a:t>Live</a:t>
            </a:r>
          </a:p>
        </p:txBody>
      </p:sp>
    </p:spTree>
    <p:extLst>
      <p:ext uri="{BB962C8B-B14F-4D97-AF65-F5344CB8AC3E}">
        <p14:creationId xmlns:p14="http://schemas.microsoft.com/office/powerpoint/2010/main" val="368161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334800"/>
            <a:ext cx="8208000" cy="369332"/>
          </a:xfrm>
        </p:spPr>
        <p:txBody>
          <a:bodyPr/>
          <a:lstStyle/>
          <a:p>
            <a:r>
              <a:rPr lang="de-DE" dirty="0"/>
              <a:t>Erste Statistik: Vergleich mit Zufall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725" y="5517232"/>
            <a:ext cx="8208000" cy="504156"/>
          </a:xfrm>
        </p:spPr>
        <p:txBody>
          <a:bodyPr/>
          <a:lstStyle/>
          <a:p>
            <a:r>
              <a:rPr lang="de-DE" dirty="0" smtClean="0"/>
              <a:t>(p &lt; 1e6)</a:t>
            </a:r>
            <a:endParaRPr lang="de-DE" dirty="0"/>
          </a:p>
        </p:txBody>
      </p:sp>
      <p:pic>
        <p:nvPicPr>
          <p:cNvPr id="4098" name="Picture 2" descr="C:\Users\TILO~1.BUS\AppData\Local\Temp\VMwareDnD\fc36572e\random_hi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 bwMode="auto">
          <a:xfrm rot="2700000">
            <a:off x="7090160" y="258528"/>
            <a:ext cx="2448272" cy="1008112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utiger LT Com 55 Roman" pitchFamily="34" charset="0"/>
              </a:rPr>
              <a:t>Live</a:t>
            </a:r>
          </a:p>
        </p:txBody>
      </p:sp>
    </p:spTree>
    <p:extLst>
      <p:ext uri="{BB962C8B-B14F-4D97-AF65-F5344CB8AC3E}">
        <p14:creationId xmlns:p14="http://schemas.microsoft.com/office/powerpoint/2010/main" val="167667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334800"/>
            <a:ext cx="8208000" cy="369332"/>
          </a:xfrm>
        </p:spPr>
        <p:txBody>
          <a:bodyPr/>
          <a:lstStyle/>
          <a:p>
            <a:r>
              <a:rPr lang="de-DE" dirty="0" smtClean="0"/>
              <a:t>Weitere Features: C-Anbindung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Warum C/C++? </a:t>
            </a:r>
            <a:endParaRPr lang="de-DE" dirty="0"/>
          </a:p>
          <a:p>
            <a:pPr lvl="1"/>
            <a:r>
              <a:rPr lang="de-DE" dirty="0" smtClean="0"/>
              <a:t>Schneller</a:t>
            </a:r>
          </a:p>
          <a:p>
            <a:pPr lvl="1"/>
            <a:r>
              <a:rPr lang="de-DE" dirty="0" err="1" smtClean="0"/>
              <a:t>OpenMP</a:t>
            </a:r>
            <a:endParaRPr lang="de-DE" dirty="0" smtClean="0"/>
          </a:p>
          <a:p>
            <a:pPr lvl="1"/>
            <a:r>
              <a:rPr lang="de-DE" dirty="0" smtClean="0"/>
              <a:t>Bessere Datenstrukturen</a:t>
            </a:r>
          </a:p>
          <a:p>
            <a:r>
              <a:rPr lang="de-DE" dirty="0" smtClean="0"/>
              <a:t>Native Interface: </a:t>
            </a:r>
            <a:r>
              <a:rPr lang="de-DE" dirty="0" err="1" smtClean="0"/>
              <a:t>Clumsy</a:t>
            </a:r>
            <a:r>
              <a:rPr lang="de-DE" dirty="0" smtClean="0"/>
              <a:t>, 80er-Jahre, </a:t>
            </a:r>
            <a:r>
              <a:rPr lang="de-DE" dirty="0" err="1" smtClean="0"/>
              <a:t>un</a:t>
            </a:r>
            <a:r>
              <a:rPr lang="de-DE" dirty="0" smtClean="0"/>
              <a:t>-ästhetisch</a:t>
            </a:r>
          </a:p>
          <a:p>
            <a:r>
              <a:rPr lang="de-DE" dirty="0"/>
              <a:t>Besser: </a:t>
            </a:r>
            <a:r>
              <a:rPr lang="de-DE" dirty="0" err="1"/>
              <a:t>Rcpp</a:t>
            </a:r>
            <a:r>
              <a:rPr lang="de-DE" dirty="0"/>
              <a:t> + </a:t>
            </a:r>
            <a:r>
              <a:rPr lang="de-DE" dirty="0" smtClean="0"/>
              <a:t>Inline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950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334800"/>
            <a:ext cx="8208000" cy="369332"/>
          </a:xfrm>
        </p:spPr>
        <p:txBody>
          <a:bodyPr/>
          <a:lstStyle/>
          <a:p>
            <a:r>
              <a:rPr lang="de-DE" dirty="0" smtClean="0"/>
              <a:t>Weitere Features: C-Anbindung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692696"/>
            <a:ext cx="8208000" cy="4248150"/>
          </a:xfrm>
        </p:spPr>
        <p:txBody>
          <a:bodyPr/>
          <a:lstStyle/>
          <a:p>
            <a:r>
              <a:rPr lang="de-DE" dirty="0" smtClean="0"/>
              <a:t>Inline (C in R):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R&gt; </a:t>
            </a:r>
            <a:r>
              <a:rPr lang="de-DE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library</a:t>
            </a:r>
            <a:r>
              <a:rPr lang="de-DE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de-DE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Rcpp</a:t>
            </a:r>
            <a:r>
              <a:rPr lang="de-DE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  <a:endParaRPr lang="de-DE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R&gt; 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func_str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&lt;- '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x, 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y, 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z) {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  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x + y + z;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  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}'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&lt;- 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cppFunction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func_str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(1,2,3)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[1] 6</a:t>
            </a:r>
          </a:p>
          <a:p>
            <a:endParaRPr lang="de-DE" dirty="0" smtClean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482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334800"/>
            <a:ext cx="8208000" cy="369332"/>
          </a:xfrm>
        </p:spPr>
        <p:txBody>
          <a:bodyPr/>
          <a:lstStyle/>
          <a:p>
            <a:r>
              <a:rPr lang="de-DE" dirty="0"/>
              <a:t>Weitere Features: C-Anbindung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836712"/>
            <a:ext cx="8208000" cy="5400600"/>
          </a:xfrm>
        </p:spPr>
        <p:txBody>
          <a:bodyPr/>
          <a:lstStyle/>
          <a:p>
            <a:r>
              <a:rPr lang="de-DE" dirty="0" err="1" smtClean="0"/>
              <a:t>Rcpp</a:t>
            </a:r>
            <a:r>
              <a:rPr lang="de-DE" dirty="0"/>
              <a:t> </a:t>
            </a:r>
            <a:r>
              <a:rPr lang="de-DE" dirty="0" smtClean="0"/>
              <a:t>– Beispiel C in R</a:t>
            </a:r>
          </a:p>
          <a:p>
            <a:r>
              <a:rPr lang="de-DE" dirty="0" smtClean="0"/>
              <a:t>sumC.cpp: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Rcpp.h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using namespace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Rcpp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// [[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Rcpp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::export]]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double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sumC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NumericVector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x) {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n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x.size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double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sum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 0;</a:t>
            </a:r>
          </a:p>
          <a:p>
            <a:pPr marL="0" indent="0">
              <a:spcAft>
                <a:spcPts val="0"/>
              </a:spcAft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for(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(0);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&lt; n; ++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sum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+= x[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return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sum;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spcAft>
                <a:spcPts val="0"/>
              </a:spcAft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</a:pPr>
            <a:r>
              <a:rPr lang="en-US" dirty="0" smtClean="0">
                <a:cs typeface="Courier New" panose="02070309020205020404" pitchFamily="49" charset="0"/>
              </a:rPr>
              <a:t>In R: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R&gt; library("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Rcpp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R&gt;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sourceCpp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("sumC.cpp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R&gt;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sumC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(c(1,2,3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[1]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</a:p>
          <a:p>
            <a:pPr marL="0" indent="0">
              <a:spcAft>
                <a:spcPts val="0"/>
              </a:spcAft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US" dirty="0" smtClean="0"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</a:pPr>
            <a:endParaRPr lang="de-DE" dirty="0" smtClean="0"/>
          </a:p>
          <a:p>
            <a:endParaRPr lang="de-DE" dirty="0"/>
          </a:p>
        </p:txBody>
      </p:sp>
      <p:sp>
        <p:nvSpPr>
          <p:cNvPr id="4" name="Rechteck 3"/>
          <p:cNvSpPr/>
          <p:nvPr/>
        </p:nvSpPr>
        <p:spPr bwMode="auto">
          <a:xfrm>
            <a:off x="1547664" y="2204864"/>
            <a:ext cx="1584176" cy="288032"/>
          </a:xfrm>
          <a:prstGeom prst="rect">
            <a:avLst/>
          </a:prstGeom>
          <a:noFill/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utiger LT Com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26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334800"/>
            <a:ext cx="8208000" cy="369332"/>
          </a:xfrm>
        </p:spPr>
        <p:txBody>
          <a:bodyPr/>
          <a:lstStyle/>
          <a:p>
            <a:r>
              <a:rPr lang="de-DE" dirty="0"/>
              <a:t>Weitere Features: C-Anbindung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836712"/>
            <a:ext cx="8208000" cy="5400600"/>
          </a:xfrm>
        </p:spPr>
        <p:txBody>
          <a:bodyPr/>
          <a:lstStyle/>
          <a:p>
            <a:r>
              <a:rPr lang="de-DE" dirty="0" smtClean="0"/>
              <a:t>R aus C/C++ geht auch</a:t>
            </a:r>
          </a:p>
          <a:p>
            <a:r>
              <a:rPr lang="de-DE" dirty="0" smtClean="0"/>
              <a:t>Erstellung dynamischer Objekte geht auch -&gt; Besser man baut ein ganzes R-Paket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US" dirty="0" smtClean="0"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</a:pP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570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334800"/>
            <a:ext cx="8208000" cy="369332"/>
          </a:xfrm>
        </p:spPr>
        <p:txBody>
          <a:bodyPr/>
          <a:lstStyle/>
          <a:p>
            <a:r>
              <a:rPr lang="de-DE" dirty="0"/>
              <a:t>Weitere Features</a:t>
            </a:r>
            <a:r>
              <a:rPr lang="de-DE" dirty="0" smtClean="0"/>
              <a:t>: Latex-Integration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764704"/>
            <a:ext cx="8208000" cy="4248150"/>
          </a:xfrm>
        </p:spPr>
        <p:txBody>
          <a:bodyPr/>
          <a:lstStyle/>
          <a:p>
            <a:r>
              <a:rPr lang="de-DE" dirty="0" smtClean="0"/>
              <a:t>Pakete „</a:t>
            </a:r>
            <a:r>
              <a:rPr lang="de-DE" dirty="0" err="1" smtClean="0"/>
              <a:t>Sweave</a:t>
            </a:r>
            <a:r>
              <a:rPr lang="de-DE" dirty="0" smtClean="0"/>
              <a:t>“ oder „</a:t>
            </a:r>
            <a:r>
              <a:rPr lang="de-DE" dirty="0" err="1" smtClean="0"/>
              <a:t>knitr</a:t>
            </a:r>
            <a:r>
              <a:rPr lang="de-DE" dirty="0" smtClean="0"/>
              <a:t>“</a:t>
            </a:r>
          </a:p>
          <a:p>
            <a:r>
              <a:rPr lang="de-DE" dirty="0" smtClean="0"/>
              <a:t>Ich ziehe </a:t>
            </a:r>
            <a:r>
              <a:rPr lang="de-DE" dirty="0" err="1" smtClean="0"/>
              <a:t>knitr</a:t>
            </a:r>
            <a:r>
              <a:rPr lang="de-DE" dirty="0" smtClean="0"/>
              <a:t> vor (kann Plots in Schleifen)</a:t>
            </a:r>
          </a:p>
          <a:p>
            <a:r>
              <a:rPr lang="de-DE" dirty="0" smtClean="0"/>
              <a:t>Beispiel-Latex: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documentclass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[11pt, a4paper]{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article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\title{Beispiel-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Knitr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document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maketitle</a:t>
            </a:r>
            <a:endParaRPr lang="de-DE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de-DE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&lt;&lt;&gt;&gt;=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patients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&lt;- read.csv("patients.csv")</a:t>
            </a:r>
          </a:p>
          <a:p>
            <a:pPr marL="0" indent="0">
              <a:spcAft>
                <a:spcPts val="0"/>
              </a:spcAft>
              <a:buNone/>
            </a:pPr>
            <a:endParaRPr lang="de-DE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qqnorm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patients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patients$Copd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"Y","SPUTUM_NEUTROPHILS_ABS"],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="Q-Q Plot 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COPDists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")&gt;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qqline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patients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patients$Copd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"Y","SPUTUM_NEUTROPHILS_ABS"],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="Q-Q Plot 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COPDists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=2)&gt;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qqnorm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patients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patients$Copd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"N","SPUTUM_NEUTROPHILS_ABS"],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="Q-Q Plot 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Healthy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")&gt;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qqline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patients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patients$Copd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"N","SPUTUM_NEUTROPHILS_ABS"],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="Q-Q Plot 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Healthy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=2)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</a:p>
          <a:p>
            <a:pPr marL="0" indent="0">
              <a:spcAft>
                <a:spcPts val="0"/>
              </a:spcAft>
              <a:buNone/>
            </a:pPr>
            <a:endParaRPr lang="de-DE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\end{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document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Rechteck 3"/>
          <p:cNvSpPr/>
          <p:nvPr/>
        </p:nvSpPr>
        <p:spPr bwMode="auto">
          <a:xfrm>
            <a:off x="395536" y="1916832"/>
            <a:ext cx="5400600" cy="1008112"/>
          </a:xfrm>
          <a:prstGeom prst="rect">
            <a:avLst/>
          </a:prstGeom>
          <a:noFill/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utiger LT Com 55 Roman" pitchFamily="34" charset="0"/>
            </a:endParaRPr>
          </a:p>
        </p:txBody>
      </p:sp>
      <p:sp>
        <p:nvSpPr>
          <p:cNvPr id="5" name="Rechteck 4"/>
          <p:cNvSpPr/>
          <p:nvPr/>
        </p:nvSpPr>
        <p:spPr bwMode="auto">
          <a:xfrm>
            <a:off x="420398" y="5661248"/>
            <a:ext cx="1631322" cy="432048"/>
          </a:xfrm>
          <a:prstGeom prst="rect">
            <a:avLst/>
          </a:prstGeom>
          <a:noFill/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utiger LT Com 55 Roman" pitchFamily="34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420398" y="2996952"/>
            <a:ext cx="8496944" cy="2592288"/>
          </a:xfrm>
          <a:prstGeom prst="rect">
            <a:avLst/>
          </a:prstGeom>
          <a:noFill/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utiger LT Com 55 Roman" pitchFamily="34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 rot="2700000">
            <a:off x="7090160" y="258528"/>
            <a:ext cx="2448272" cy="1008112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utiger LT Com 55 Roman" pitchFamily="34" charset="0"/>
              </a:rPr>
              <a:t>Live</a:t>
            </a:r>
          </a:p>
        </p:txBody>
      </p:sp>
    </p:spTree>
    <p:extLst>
      <p:ext uri="{BB962C8B-B14F-4D97-AF65-F5344CB8AC3E}">
        <p14:creationId xmlns:p14="http://schemas.microsoft.com/office/powerpoint/2010/main" val="283437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334800"/>
            <a:ext cx="8208000" cy="369332"/>
          </a:xfrm>
        </p:spPr>
        <p:txBody>
          <a:bodyPr/>
          <a:lstStyle/>
          <a:p>
            <a:r>
              <a:rPr lang="de-DE" dirty="0"/>
              <a:t>Weitere Features: Latex-Integration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In R: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R&gt; 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library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knitr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R&gt; 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knit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beispiel.Rnw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pPr marL="0" indent="0">
              <a:spcAft>
                <a:spcPts val="0"/>
              </a:spcAft>
              <a:buNone/>
            </a:pPr>
            <a:endParaRPr lang="de-DE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de-DE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processing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file: 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beispiel.Rnw</a:t>
            </a:r>
            <a:endParaRPr lang="de-DE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|......................                                           |  33%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ordinary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without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 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code</a:t>
            </a:r>
            <a:endParaRPr lang="de-DE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de-DE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|...........................................                      |  67%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label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unnamed-chunk-1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|.................................................................| 100%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ordinary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without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 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code</a:t>
            </a:r>
            <a:endParaRPr lang="de-DE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de-DE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de-DE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file: 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beispiel.tex</a:t>
            </a:r>
            <a:endParaRPr lang="de-DE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de-DE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[1] "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beispiel.tex</a:t>
            </a:r>
            <a:r>
              <a:rPr lang="de-DE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de-DE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hteck 3"/>
          <p:cNvSpPr/>
          <p:nvPr/>
        </p:nvSpPr>
        <p:spPr bwMode="auto">
          <a:xfrm rot="2700000">
            <a:off x="7090160" y="258528"/>
            <a:ext cx="2448272" cy="1008112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utiger LT Com 55 Roman" pitchFamily="34" charset="0"/>
              </a:rPr>
              <a:t>Live</a:t>
            </a:r>
          </a:p>
        </p:txBody>
      </p:sp>
    </p:spTree>
    <p:extLst>
      <p:ext uri="{BB962C8B-B14F-4D97-AF65-F5344CB8AC3E}">
        <p14:creationId xmlns:p14="http://schemas.microsoft.com/office/powerpoint/2010/main" val="288575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334800"/>
            <a:ext cx="8208000" cy="369332"/>
          </a:xfrm>
        </p:spPr>
        <p:txBody>
          <a:bodyPr/>
          <a:lstStyle/>
          <a:p>
            <a:r>
              <a:rPr lang="de-DE" dirty="0" smtClean="0"/>
              <a:t>Erste Schritte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R ist eine interaktive Konsolenanwendung</a:t>
            </a:r>
          </a:p>
          <a:p>
            <a:r>
              <a:rPr lang="de-DE" dirty="0" smtClean="0"/>
              <a:t>Alternativ können genau so gut R-Skripte direkt ausgeführt werden</a:t>
            </a:r>
          </a:p>
          <a:p>
            <a:endParaRPr lang="de-DE" dirty="0"/>
          </a:p>
          <a:p>
            <a:r>
              <a:rPr lang="de-DE" dirty="0" smtClean="0"/>
              <a:t>Konsolennutzung, </a:t>
            </a:r>
            <a:r>
              <a:rPr lang="de-DE" dirty="0" err="1" smtClean="0"/>
              <a:t>Hello</a:t>
            </a:r>
            <a:r>
              <a:rPr lang="de-DE" dirty="0" smtClean="0"/>
              <a:t> World: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839367" y="3501008"/>
            <a:ext cx="5125121" cy="2419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tibu@cheshire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:~$ R</a:t>
            </a:r>
          </a:p>
          <a:p>
            <a:endParaRPr lang="de-DE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 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version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3.1.0 (2014-04-10) -- "Spring Dance"</a:t>
            </a:r>
          </a:p>
          <a:p>
            <a:r>
              <a:rPr lang="de-DE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[…]</a:t>
            </a:r>
            <a:endParaRPr lang="de-DE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R&gt;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World")</a:t>
            </a:r>
          </a:p>
          <a:p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[1] "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World"</a:t>
            </a:r>
          </a:p>
          <a:p>
            <a:endParaRPr lang="de-DE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Pfeil nach rechts 4"/>
          <p:cNvSpPr/>
          <p:nvPr/>
        </p:nvSpPr>
        <p:spPr bwMode="auto">
          <a:xfrm>
            <a:off x="2992932" y="3560192"/>
            <a:ext cx="666502" cy="228848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899592" y="3489950"/>
            <a:ext cx="1976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Programmstart</a:t>
            </a:r>
            <a:endParaRPr lang="de-DE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Pfeil nach rechts 10"/>
          <p:cNvSpPr/>
          <p:nvPr/>
        </p:nvSpPr>
        <p:spPr bwMode="auto">
          <a:xfrm>
            <a:off x="3041402" y="4293096"/>
            <a:ext cx="666502" cy="228848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447807" y="4222854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Begrüssung</a:t>
            </a:r>
            <a:endParaRPr lang="de-DE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Pfeil nach rechts 12"/>
          <p:cNvSpPr/>
          <p:nvPr/>
        </p:nvSpPr>
        <p:spPr bwMode="auto">
          <a:xfrm>
            <a:off x="3107235" y="5029294"/>
            <a:ext cx="666502" cy="228848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907704" y="4959052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Eingabe</a:t>
            </a:r>
            <a:endParaRPr lang="de-DE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Pfeil nach rechts 14"/>
          <p:cNvSpPr/>
          <p:nvPr/>
        </p:nvSpPr>
        <p:spPr bwMode="auto">
          <a:xfrm>
            <a:off x="3107235" y="5328384"/>
            <a:ext cx="666502" cy="228848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907704" y="5258142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Ausgabe</a:t>
            </a:r>
            <a:endParaRPr lang="de-DE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 rot="2700000">
            <a:off x="7090160" y="258528"/>
            <a:ext cx="2448272" cy="1008112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utiger LT Com 55 Roman" pitchFamily="34" charset="0"/>
              </a:rPr>
              <a:t>Live</a:t>
            </a:r>
          </a:p>
        </p:txBody>
      </p:sp>
    </p:spTree>
    <p:extLst>
      <p:ext uri="{BB962C8B-B14F-4D97-AF65-F5344CB8AC3E}">
        <p14:creationId xmlns:p14="http://schemas.microsoft.com/office/powerpoint/2010/main" val="288869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334800"/>
            <a:ext cx="8208000" cy="369332"/>
          </a:xfrm>
        </p:spPr>
        <p:txBody>
          <a:bodyPr/>
          <a:lstStyle/>
          <a:p>
            <a:r>
              <a:rPr lang="de-DE" dirty="0"/>
              <a:t>Weitere Features: Latex-Integration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725" y="764704"/>
            <a:ext cx="8208000" cy="4248150"/>
          </a:xfrm>
        </p:spPr>
        <p:txBody>
          <a:bodyPr/>
          <a:lstStyle/>
          <a:p>
            <a:r>
              <a:rPr lang="de-DE" dirty="0" smtClean="0"/>
              <a:t>Ergebnis-PDF</a:t>
            </a:r>
            <a:endParaRPr lang="de-DE" dirty="0"/>
          </a:p>
        </p:txBody>
      </p:sp>
      <p:pic>
        <p:nvPicPr>
          <p:cNvPr id="1027" name="Picture 3" descr="C:\Users\TILO~1.BUS\AppData\Local\Temp\VMwareDnD\6e0fab07\beispiel_pdf_selec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755" y="1124744"/>
            <a:ext cx="650449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 bwMode="auto">
          <a:xfrm rot="2700000">
            <a:off x="7090160" y="258528"/>
            <a:ext cx="2448272" cy="1008112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utiger LT Com 55 Roman" pitchFamily="34" charset="0"/>
              </a:rPr>
              <a:t>Live</a:t>
            </a:r>
          </a:p>
        </p:txBody>
      </p:sp>
    </p:spTree>
    <p:extLst>
      <p:ext uri="{BB962C8B-B14F-4D97-AF65-F5344CB8AC3E}">
        <p14:creationId xmlns:p14="http://schemas.microsoft.com/office/powerpoint/2010/main" val="410015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334800"/>
            <a:ext cx="8208000" cy="369332"/>
          </a:xfrm>
        </p:spPr>
        <p:txBody>
          <a:bodyPr/>
          <a:lstStyle/>
          <a:p>
            <a:r>
              <a:rPr lang="de-DE" dirty="0" err="1" smtClean="0"/>
              <a:t>Lesetipp</a:t>
            </a:r>
            <a:endParaRPr lang="de-D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181" y="260648"/>
            <a:ext cx="4909209" cy="544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251520" y="5805264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http://www-stat.stanford.edu/~tibs/ElemStatLearn/download.html</a:t>
            </a:r>
          </a:p>
        </p:txBody>
      </p:sp>
    </p:spTree>
    <p:extLst>
      <p:ext uri="{BB962C8B-B14F-4D97-AF65-F5344CB8AC3E}">
        <p14:creationId xmlns:p14="http://schemas.microsoft.com/office/powerpoint/2010/main" val="224029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Ende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DE" sz="5400" dirty="0" smtClean="0"/>
              <a:t>Vielen Dank fürs Zuhören!</a:t>
            </a:r>
            <a:endParaRPr lang="de-DE" sz="5400" dirty="0"/>
          </a:p>
        </p:txBody>
      </p:sp>
    </p:spTree>
    <p:extLst>
      <p:ext uri="{BB962C8B-B14F-4D97-AF65-F5344CB8AC3E}">
        <p14:creationId xmlns:p14="http://schemas.microsoft.com/office/powerpoint/2010/main" val="205073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334800"/>
            <a:ext cx="8208000" cy="369332"/>
          </a:xfrm>
        </p:spPr>
        <p:txBody>
          <a:bodyPr/>
          <a:lstStyle/>
          <a:p>
            <a:r>
              <a:rPr lang="de-DE" dirty="0"/>
              <a:t>Erste </a:t>
            </a:r>
            <a:r>
              <a:rPr lang="de-DE" dirty="0" smtClean="0"/>
              <a:t>Schritte, Fortsetzung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Der wichtigste Befehl:</a:t>
            </a:r>
          </a:p>
          <a:p>
            <a:endParaRPr lang="de-DE" dirty="0"/>
          </a:p>
          <a:p>
            <a:r>
              <a:rPr lang="de-DE" dirty="0" smtClean="0"/>
              <a:t>Z.B.:</a:t>
            </a:r>
          </a:p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827584" y="2132856"/>
            <a:ext cx="1473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R&gt; ?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kommando</a:t>
            </a:r>
            <a:endParaRPr lang="de-DE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979984" y="2852936"/>
            <a:ext cx="1151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R&gt; </a:t>
            </a:r>
            <a:r>
              <a:rPr lang="de-DE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  <a:r>
              <a:rPr lang="de-DE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endParaRPr lang="de-DE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 rot="2700000">
            <a:off x="7090160" y="258528"/>
            <a:ext cx="2448272" cy="1008112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utiger LT Com 55 Roman" pitchFamily="34" charset="0"/>
              </a:rPr>
              <a:t>Live</a:t>
            </a:r>
          </a:p>
        </p:txBody>
      </p:sp>
    </p:spTree>
    <p:extLst>
      <p:ext uri="{BB962C8B-B14F-4D97-AF65-F5344CB8AC3E}">
        <p14:creationId xmlns:p14="http://schemas.microsoft.com/office/powerpoint/2010/main" val="149139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ILO~1.BUS\AppData\Local\Temp\VMwareDnD\728f83ac\Bildschirmfoto - 12.06.2014 - 16^%36^%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7" y="1143000"/>
            <a:ext cx="686752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 bwMode="auto">
          <a:xfrm rot="2700000">
            <a:off x="7090160" y="258528"/>
            <a:ext cx="2448272" cy="1008112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utiger LT Com 55 Roman" pitchFamily="34" charset="0"/>
              </a:rPr>
              <a:t>Live</a:t>
            </a:r>
          </a:p>
        </p:txBody>
      </p:sp>
    </p:spTree>
    <p:extLst>
      <p:ext uri="{BB962C8B-B14F-4D97-AF65-F5344CB8AC3E}">
        <p14:creationId xmlns:p14="http://schemas.microsoft.com/office/powerpoint/2010/main" val="418540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334800"/>
            <a:ext cx="8208000" cy="369332"/>
          </a:xfrm>
        </p:spPr>
        <p:txBody>
          <a:bodyPr/>
          <a:lstStyle/>
          <a:p>
            <a:r>
              <a:rPr lang="de-DE" dirty="0"/>
              <a:t>Erste </a:t>
            </a:r>
            <a:r>
              <a:rPr lang="de-DE" dirty="0" smtClean="0"/>
              <a:t>Schritte, Fortsetzung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Auch nützlich: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R&gt;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help.search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("test")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R&gt; help(package="MASS")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Rechteck 3"/>
          <p:cNvSpPr/>
          <p:nvPr/>
        </p:nvSpPr>
        <p:spPr bwMode="auto">
          <a:xfrm rot="2700000">
            <a:off x="7090160" y="258528"/>
            <a:ext cx="2448272" cy="1008112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utiger LT Com 55 Roman" pitchFamily="34" charset="0"/>
              </a:rPr>
              <a:t>Live</a:t>
            </a:r>
          </a:p>
        </p:txBody>
      </p:sp>
    </p:spTree>
    <p:extLst>
      <p:ext uri="{BB962C8B-B14F-4D97-AF65-F5344CB8AC3E}">
        <p14:creationId xmlns:p14="http://schemas.microsoft.com/office/powerpoint/2010/main" val="15135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334800"/>
            <a:ext cx="8208000" cy="369332"/>
          </a:xfrm>
        </p:spPr>
        <p:txBody>
          <a:bodyPr/>
          <a:lstStyle/>
          <a:p>
            <a:r>
              <a:rPr lang="de-DE" dirty="0"/>
              <a:t>Erste </a:t>
            </a:r>
            <a:r>
              <a:rPr lang="de-DE" dirty="0" smtClean="0"/>
              <a:t>Schritte: R-Hilfe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In jeder R-Hilfeseite finden Sie:</a:t>
            </a:r>
          </a:p>
          <a:p>
            <a:pPr lvl="1"/>
            <a:r>
              <a:rPr lang="de-DE" dirty="0" smtClean="0"/>
              <a:t>Description – eine Einführung</a:t>
            </a:r>
          </a:p>
          <a:p>
            <a:pPr lvl="1"/>
            <a:r>
              <a:rPr lang="de-DE" dirty="0" err="1" smtClean="0"/>
              <a:t>Usage</a:t>
            </a:r>
            <a:r>
              <a:rPr lang="de-DE" dirty="0" smtClean="0"/>
              <a:t> – Syntax, Parameter</a:t>
            </a:r>
          </a:p>
          <a:p>
            <a:pPr lvl="1"/>
            <a:r>
              <a:rPr lang="de-DE" dirty="0" smtClean="0"/>
              <a:t>Arguments – Beschreibung der Parameter</a:t>
            </a:r>
          </a:p>
          <a:p>
            <a:pPr lvl="1"/>
            <a:r>
              <a:rPr lang="de-DE" dirty="0" smtClean="0"/>
              <a:t>Details – Details der Implementierung, Best Practice, etc.</a:t>
            </a:r>
          </a:p>
          <a:p>
            <a:pPr lvl="1"/>
            <a:r>
              <a:rPr lang="de-DE" dirty="0" smtClean="0"/>
              <a:t>Value - Rückgabewerte</a:t>
            </a:r>
          </a:p>
          <a:p>
            <a:pPr lvl="1"/>
            <a:r>
              <a:rPr lang="de-DE" dirty="0" err="1" smtClean="0"/>
              <a:t>Examples</a:t>
            </a:r>
            <a:r>
              <a:rPr lang="de-DE" dirty="0" smtClean="0"/>
              <a:t> - Beispiele</a:t>
            </a:r>
            <a:endParaRPr lang="de-DE" dirty="0"/>
          </a:p>
          <a:p>
            <a:r>
              <a:rPr lang="de-DE" dirty="0" smtClean="0"/>
              <a:t>Manchmal/oft:</a:t>
            </a:r>
          </a:p>
          <a:p>
            <a:pPr lvl="1"/>
            <a:r>
              <a:rPr lang="de-DE" dirty="0" smtClean="0"/>
              <a:t>References - Quellenliteratur</a:t>
            </a:r>
          </a:p>
          <a:p>
            <a:pPr lvl="1"/>
            <a:r>
              <a:rPr lang="de-DE" dirty="0" smtClean="0"/>
              <a:t>„See Also“ – Vorschläge für andere Hilfeseiten</a:t>
            </a:r>
          </a:p>
          <a:p>
            <a:pPr lvl="1"/>
            <a:endParaRPr lang="de-DE" dirty="0"/>
          </a:p>
        </p:txBody>
      </p:sp>
      <p:sp>
        <p:nvSpPr>
          <p:cNvPr id="4" name="Rechteck 3"/>
          <p:cNvSpPr/>
          <p:nvPr/>
        </p:nvSpPr>
        <p:spPr bwMode="auto">
          <a:xfrm rot="2700000">
            <a:off x="7090160" y="258528"/>
            <a:ext cx="2448272" cy="1008112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utiger LT Com 55 Roman" pitchFamily="34" charset="0"/>
              </a:rPr>
              <a:t>Live</a:t>
            </a:r>
          </a:p>
        </p:txBody>
      </p:sp>
    </p:spTree>
    <p:extLst>
      <p:ext uri="{BB962C8B-B14F-4D97-AF65-F5344CB8AC3E}">
        <p14:creationId xmlns:p14="http://schemas.microsoft.com/office/powerpoint/2010/main" val="210127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10_110616_ppt_Master_Ins_de_4zu3">
  <a:themeElements>
    <a:clrScheme name="Fraunhofer Farbpalette">
      <a:dk1>
        <a:srgbClr val="000000"/>
      </a:dk1>
      <a:lt1>
        <a:srgbClr val="FFFFFF"/>
      </a:lt1>
      <a:dk2>
        <a:srgbClr val="179C7D"/>
      </a:dk2>
      <a:lt2>
        <a:srgbClr val="A8AFAF"/>
      </a:lt2>
      <a:accent1>
        <a:srgbClr val="EB6A0A"/>
      </a:accent1>
      <a:accent2>
        <a:srgbClr val="006E92"/>
      </a:accent2>
      <a:accent3>
        <a:srgbClr val="25BAE2"/>
      </a:accent3>
      <a:accent4>
        <a:srgbClr val="B1C800"/>
      </a:accent4>
      <a:accent5>
        <a:srgbClr val="FEEFD6"/>
      </a:accent5>
      <a:accent6>
        <a:srgbClr val="E1E3E3"/>
      </a:accent6>
      <a:hlink>
        <a:srgbClr val="25BAE2"/>
      </a:hlink>
      <a:folHlink>
        <a:srgbClr val="B1C800"/>
      </a:folHlink>
    </a:clrScheme>
    <a:fontScheme name="Bullets">
      <a:majorFont>
        <a:latin typeface="Frutiger LT Com 45 Light"/>
        <a:ea typeface=""/>
        <a:cs typeface=""/>
      </a:majorFont>
      <a:minorFont>
        <a:latin typeface="Frutiger LT Com 55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40000"/>
          </a:spcAft>
          <a:buClrTx/>
          <a:buSzTx/>
          <a:buFont typeface="Wingdings" pitchFamily="2" charset="2"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 LT Com 55 Roman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40000"/>
          </a:spcAft>
          <a:buClrTx/>
          <a:buSzTx/>
          <a:buFont typeface="Wingdings" pitchFamily="2" charset="2"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 LT Com 55 Roman" pitchFamily="34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3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4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009475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8669"/>
        </a:accent6>
        <a:hlink>
          <a:srgbClr val="009475"/>
        </a:hlink>
        <a:folHlink>
          <a:srgbClr val="0094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5">
        <a:dk1>
          <a:srgbClr val="000000"/>
        </a:dk1>
        <a:lt1>
          <a:srgbClr val="FFFFFF"/>
        </a:lt1>
        <a:dk2>
          <a:srgbClr val="009475"/>
        </a:dk2>
        <a:lt2>
          <a:srgbClr val="A8AFAF"/>
        </a:lt2>
        <a:accent1>
          <a:srgbClr val="25BAE2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CD9EE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6">
        <a:dk1>
          <a:srgbClr val="000000"/>
        </a:dk1>
        <a:lt1>
          <a:srgbClr val="FFFFFF"/>
        </a:lt1>
        <a:dk2>
          <a:srgbClr val="009475"/>
        </a:dk2>
        <a:lt2>
          <a:srgbClr val="25BAE2"/>
        </a:lt2>
        <a:accent1>
          <a:srgbClr val="009475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Fraunhofer Farbpalette">
      <a:dk1>
        <a:srgbClr val="000000"/>
      </a:dk1>
      <a:lt1>
        <a:srgbClr val="FFFFFF"/>
      </a:lt1>
      <a:dk2>
        <a:srgbClr val="179C7D"/>
      </a:dk2>
      <a:lt2>
        <a:srgbClr val="A8AFAF"/>
      </a:lt2>
      <a:accent1>
        <a:srgbClr val="EB6A0A"/>
      </a:accent1>
      <a:accent2>
        <a:srgbClr val="006E92"/>
      </a:accent2>
      <a:accent3>
        <a:srgbClr val="25BAE2"/>
      </a:accent3>
      <a:accent4>
        <a:srgbClr val="B1C800"/>
      </a:accent4>
      <a:accent5>
        <a:srgbClr val="FEEFD6"/>
      </a:accent5>
      <a:accent6>
        <a:srgbClr val="E1E3E3"/>
      </a:accent6>
      <a:hlink>
        <a:srgbClr val="25BAE2"/>
      </a:hlink>
      <a:folHlink>
        <a:srgbClr val="B1C8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CD44A294236B94D8B3A678785E8F2FC" ma:contentTypeVersion="0" ma:contentTypeDescription="Ein neues Dokument erstellen." ma:contentTypeScope="" ma:versionID="f14fc37881918b1d74c0207ea6ef5f37">
  <xsd:schema xmlns:xsd="http://www.w3.org/2001/XMLSchema" xmlns:p="http://schemas.microsoft.com/office/2006/metadata/properties" targetNamespace="http://schemas.microsoft.com/office/2006/metadata/properties" ma:root="true" ma:fieldsID="18a44122039f5092ca1bfc21b767533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FB1CEC8A-373D-4348-81EB-23B946B4F2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270B3D-3D60-4B2C-988A-60DED006DCF1}">
  <ds:schemaRefs>
    <ds:schemaRef ds:uri="http://purl.org/dc/elements/1.1/"/>
    <ds:schemaRef ds:uri="http://schemas.microsoft.com/office/2006/metadata/properties"/>
    <ds:schemaRef ds:uri="http://purl.org/dc/dcmitype/"/>
    <ds:schemaRef ds:uri="http://purl.org/dc/terms/"/>
    <ds:schemaRef ds:uri="http://schemas.microsoft.com/office/2006/documentManagement/types"/>
    <ds:schemaRef ds:uri="http://www.w3.org/XML/1998/namespace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F525A49F-13D3-4D79-9CC9-3DB4EF1C04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P10_110616_ppt_Master_Ins_de_4zu3</Template>
  <TotalTime>0</TotalTime>
  <Words>2834</Words>
  <Application>Microsoft Office PowerPoint</Application>
  <PresentationFormat>Bildschirmpräsentation (4:3)</PresentationFormat>
  <Paragraphs>560</Paragraphs>
  <Slides>52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52</vt:i4>
      </vt:variant>
    </vt:vector>
  </HeadingPairs>
  <TitlesOfParts>
    <vt:vector size="53" baseType="lpstr">
      <vt:lpstr>P10_110616_ppt_Master_Ins_de_4zu3</vt:lpstr>
      <vt:lpstr>R in den Biowissenschaften</vt:lpstr>
      <vt:lpstr>Einführung: Was ist R?</vt:lpstr>
      <vt:lpstr>Einführung: Wo bekommt man das her?</vt:lpstr>
      <vt:lpstr>Einführung: Wo bekomme ich Hilfe?</vt:lpstr>
      <vt:lpstr>Erste Schritte</vt:lpstr>
      <vt:lpstr>Erste Schritte, Fortsetzung</vt:lpstr>
      <vt:lpstr>PowerPoint-Präsentation</vt:lpstr>
      <vt:lpstr>Erste Schritte, Fortsetzung</vt:lpstr>
      <vt:lpstr>Erste Schritte: R-Hilfe</vt:lpstr>
      <vt:lpstr>Erste Schritte: Elementare Datentypen</vt:lpstr>
      <vt:lpstr>Erste Schritte: Vektoren</vt:lpstr>
      <vt:lpstr>Erste Schritte: Operationen auf Vektoren</vt:lpstr>
      <vt:lpstr>Erste Schritte: Listen</vt:lpstr>
      <vt:lpstr>Erste Schritte: Data Frames</vt:lpstr>
      <vt:lpstr>Erste Schritte: Data Frames</vt:lpstr>
      <vt:lpstr>Erste Schritte: Arbeiten mit Data Frames</vt:lpstr>
      <vt:lpstr>Alternativen zur Kommandozeile</vt:lpstr>
      <vt:lpstr>Alternativen zur Kommandozeile</vt:lpstr>
      <vt:lpstr>Nächste Schritte: Was kann man mit R alles machen?</vt:lpstr>
      <vt:lpstr>Nächste Schritte: Deskriptive Statistik</vt:lpstr>
      <vt:lpstr>Nächste Schritte: Induktive Statistik</vt:lpstr>
      <vt:lpstr>Nächste Schritte: Machine Learning</vt:lpstr>
      <vt:lpstr>Nächste Schritte: Funktionalität erweitern</vt:lpstr>
      <vt:lpstr>Nächste Schritte: Funktionalität erweitern</vt:lpstr>
      <vt:lpstr>Nächste Schritte: Alternative: Task Views</vt:lpstr>
      <vt:lpstr>Nächste Schritte: Funktionalität erweitern</vt:lpstr>
      <vt:lpstr>Nächste Schritte: Beliebte Pakete</vt:lpstr>
      <vt:lpstr>Erste Statistik</vt:lpstr>
      <vt:lpstr>Erste Statistik: Deskriptive Statistik</vt:lpstr>
      <vt:lpstr>Erste Statistik: Deskriptive Statistik</vt:lpstr>
      <vt:lpstr>Erste Statistik: Deskriptive Statistik</vt:lpstr>
      <vt:lpstr>Erste Statistik: Skripting</vt:lpstr>
      <vt:lpstr>Erste Statistik: Skripting</vt:lpstr>
      <vt:lpstr>Erste Statistik: Hypothesentest - Mittelwertsvergleich</vt:lpstr>
      <vt:lpstr>Erste Statistik: Hypothesentest - Mittelwertsvergleich</vt:lpstr>
      <vt:lpstr>Erste Statistik: Hypothesentest - Mittelwertsvergleich</vt:lpstr>
      <vt:lpstr>Erste Statistik: Hypothesentest – Verteilungs(un)gleichheit</vt:lpstr>
      <vt:lpstr>Erste Statistik: Hypothesentest – Ein paar Worte zum p-Wert</vt:lpstr>
      <vt:lpstr>Erste Statistik: Hypothesentest – Ein paar Worte zum p-Wert</vt:lpstr>
      <vt:lpstr>Erste Statistik: Vorhersage</vt:lpstr>
      <vt:lpstr>Erste Statistik: Vorhersage</vt:lpstr>
      <vt:lpstr>Erste Statistik: Vergleich mit Zufall</vt:lpstr>
      <vt:lpstr>Erste Statistik: Vergleich mit Zufall</vt:lpstr>
      <vt:lpstr>Weitere Features: C-Anbindung</vt:lpstr>
      <vt:lpstr>Weitere Features: C-Anbindung</vt:lpstr>
      <vt:lpstr>Weitere Features: C-Anbindung</vt:lpstr>
      <vt:lpstr>Weitere Features: C-Anbindung</vt:lpstr>
      <vt:lpstr>Weitere Features: Latex-Integration</vt:lpstr>
      <vt:lpstr>Weitere Features: Latex-Integration</vt:lpstr>
      <vt:lpstr>Weitere Features: Latex-Integration</vt:lpstr>
      <vt:lpstr>Lesetipp</vt:lpstr>
      <vt:lpstr>Ende</vt:lpstr>
    </vt:vector>
  </TitlesOfParts>
  <Company>Fraunhofer IZI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mit logo/Titel durch Klicken hinzufügen</dc:title>
  <dc:creator>michaela.grahn</dc:creator>
  <cp:lastModifiedBy>Buschmann, Tilo</cp:lastModifiedBy>
  <cp:revision>219</cp:revision>
  <cp:lastPrinted>2011-04-27T07:57:31Z</cp:lastPrinted>
  <dcterms:created xsi:type="dcterms:W3CDTF">2011-07-07T08:22:58Z</dcterms:created>
  <dcterms:modified xsi:type="dcterms:W3CDTF">2014-08-28T07:46:05Z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0x0101004CD44A294236B94D8B3A678785E8F2FC</vt:lpwstr>
  </property>
  <property fmtid="{D5CDD505-2E9C-101B-9397-08002B2CF9AE}" pid="3" name="TemplateUrl">
    <vt:lpwstr/>
  </property>
  <property fmtid="{D5CDD505-2E9C-101B-9397-08002B2CF9AE}" pid="4" name="Order">
    <vt:r8>6100</vt:r8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xd_ProgID">
    <vt:lpwstr/>
  </property>
  <property fmtid="{D5CDD505-2E9C-101B-9397-08002B2CF9AE}" pid="8" name="_CopySource">
    <vt:lpwstr>http://intranet/dokumentcenter/Vorlagen/PowerPoint-Präsentationen/PowerPoint2010_Master_de.pptx</vt:lpwstr>
  </property>
</Properties>
</file>

<file path=userCustomization/customUI.xml><?xml version="1.0" encoding="utf-8"?>
<mso:customUI xmlns:doc="http://schemas.microsoft.com/office/2006/01/customui/currentDocument" xmlns:mso="http://schemas.microsoft.com/office/2006/01/customui">
  <mso:ribbon>
    <mso:qat>
      <mso:documentControls>
        <mso:separator idQ="doc:sep1" visible="true"/>
        <mso:control idQ="mso:SlideLayoutGallery" visible="true"/>
      </mso:documentControls>
    </mso:qat>
  </mso:ribbon>
</mso:customUI>
</file>